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65" r:id="rId2"/>
    <p:sldId id="272" r:id="rId3"/>
    <p:sldId id="258" r:id="rId4"/>
    <p:sldId id="264" r:id="rId5"/>
    <p:sldId id="266" r:id="rId6"/>
    <p:sldId id="267" r:id="rId7"/>
    <p:sldId id="268" r:id="rId8"/>
    <p:sldId id="269" r:id="rId9"/>
    <p:sldId id="274" r:id="rId10"/>
    <p:sldId id="262" r:id="rId11"/>
    <p:sldId id="270"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FCE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43" autoAdjust="0"/>
  </p:normalViewPr>
  <p:slideViewPr>
    <p:cSldViewPr snapToGrid="0" snapToObjects="1">
      <p:cViewPr varScale="1">
        <p:scale>
          <a:sx n="88" d="100"/>
          <a:sy n="88" d="100"/>
        </p:scale>
        <p:origin x="11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FF89A-D929-4E61-8078-41A334A350D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8C6832F2-F429-461D-9235-A18F7382E9C7}">
      <dgm:prSet phldrT="[Text]"/>
      <dgm:spPr/>
      <dgm:t>
        <a:bodyPr/>
        <a:lstStyle/>
        <a:p>
          <a:r>
            <a:rPr lang="en-US" dirty="0" smtClean="0"/>
            <a:t>Emergency Paid Sick Leave (EPSL)</a:t>
          </a:r>
          <a:endParaRPr lang="en-US" dirty="0"/>
        </a:p>
      </dgm:t>
    </dgm:pt>
    <dgm:pt modelId="{28C995BD-821F-47BA-B60F-91F856F672F5}" type="parTrans" cxnId="{7C1C837D-19F1-4ADA-B9E2-0C589B9DB6C9}">
      <dgm:prSet/>
      <dgm:spPr/>
      <dgm:t>
        <a:bodyPr/>
        <a:lstStyle/>
        <a:p>
          <a:endParaRPr lang="en-US"/>
        </a:p>
      </dgm:t>
    </dgm:pt>
    <dgm:pt modelId="{23B2C66E-D49C-4ACB-88B1-9B3FE35C6E8C}" type="sibTrans" cxnId="{7C1C837D-19F1-4ADA-B9E2-0C589B9DB6C9}">
      <dgm:prSet/>
      <dgm:spPr/>
      <dgm:t>
        <a:bodyPr/>
        <a:lstStyle/>
        <a:p>
          <a:endParaRPr lang="en-US"/>
        </a:p>
      </dgm:t>
    </dgm:pt>
    <dgm:pt modelId="{79153518-6DC1-481C-BC55-73213F4938CB}">
      <dgm:prSet phldrT="[Text]"/>
      <dgm:spPr/>
      <dgm:t>
        <a:bodyPr/>
        <a:lstStyle/>
        <a:p>
          <a:r>
            <a:rPr lang="en-US" dirty="0" smtClean="0"/>
            <a:t>Emergency Family and Medical Leave (EFMLA)</a:t>
          </a:r>
          <a:endParaRPr lang="en-US" dirty="0"/>
        </a:p>
      </dgm:t>
    </dgm:pt>
    <dgm:pt modelId="{64E51584-0B01-4F1B-9477-A6EBA8D031DC}" type="parTrans" cxnId="{715EBC4C-603D-4D43-BBEA-3AA3794AAA7F}">
      <dgm:prSet/>
      <dgm:spPr/>
      <dgm:t>
        <a:bodyPr/>
        <a:lstStyle/>
        <a:p>
          <a:endParaRPr lang="en-US"/>
        </a:p>
      </dgm:t>
    </dgm:pt>
    <dgm:pt modelId="{6355587C-5FAB-48AE-8E09-44561EAC3624}" type="sibTrans" cxnId="{715EBC4C-603D-4D43-BBEA-3AA3794AAA7F}">
      <dgm:prSet/>
      <dgm:spPr/>
      <dgm:t>
        <a:bodyPr/>
        <a:lstStyle/>
        <a:p>
          <a:endParaRPr lang="en-US"/>
        </a:p>
      </dgm:t>
    </dgm:pt>
    <dgm:pt modelId="{45D07267-F618-4776-B44C-241710922CBC}">
      <dgm:prSet phldrT="[Text]"/>
      <dgm:spPr/>
      <dgm:t>
        <a:bodyPr/>
        <a:lstStyle/>
        <a:p>
          <a:r>
            <a:rPr lang="en-US" dirty="0" smtClean="0"/>
            <a:t>FFCRA</a:t>
          </a:r>
          <a:endParaRPr lang="en-US" dirty="0"/>
        </a:p>
      </dgm:t>
    </dgm:pt>
    <dgm:pt modelId="{7A0DED8B-575C-4CBF-B00C-1E7608726E93}" type="parTrans" cxnId="{CB334770-1C82-4397-8475-EBDC6F4B85C2}">
      <dgm:prSet/>
      <dgm:spPr/>
      <dgm:t>
        <a:bodyPr/>
        <a:lstStyle/>
        <a:p>
          <a:endParaRPr lang="en-US"/>
        </a:p>
      </dgm:t>
    </dgm:pt>
    <dgm:pt modelId="{8EBFED22-2D55-4C1C-8C0F-02E08DC69233}" type="sibTrans" cxnId="{CB334770-1C82-4397-8475-EBDC6F4B85C2}">
      <dgm:prSet/>
      <dgm:spPr/>
      <dgm:t>
        <a:bodyPr/>
        <a:lstStyle/>
        <a:p>
          <a:endParaRPr lang="en-US"/>
        </a:p>
      </dgm:t>
    </dgm:pt>
    <dgm:pt modelId="{403A3AEC-49EF-4B4C-AF4E-3547578AFBD6}" type="pres">
      <dgm:prSet presAssocID="{93FFF89A-D929-4E61-8078-41A334A350D2}" presName="Name0" presStyleCnt="0">
        <dgm:presLayoutVars>
          <dgm:dir/>
          <dgm:resizeHandles val="exact"/>
        </dgm:presLayoutVars>
      </dgm:prSet>
      <dgm:spPr/>
    </dgm:pt>
    <dgm:pt modelId="{D3E6284D-ECFF-48D2-8B62-BD54069F5617}" type="pres">
      <dgm:prSet presAssocID="{93FFF89A-D929-4E61-8078-41A334A350D2}" presName="vNodes" presStyleCnt="0"/>
      <dgm:spPr/>
    </dgm:pt>
    <dgm:pt modelId="{E808163B-BC9D-4CEB-848F-78D29B812A13}" type="pres">
      <dgm:prSet presAssocID="{8C6832F2-F429-461D-9235-A18F7382E9C7}" presName="node" presStyleLbl="node1" presStyleIdx="0" presStyleCnt="3">
        <dgm:presLayoutVars>
          <dgm:bulletEnabled val="1"/>
        </dgm:presLayoutVars>
      </dgm:prSet>
      <dgm:spPr/>
      <dgm:t>
        <a:bodyPr/>
        <a:lstStyle/>
        <a:p>
          <a:endParaRPr lang="en-US"/>
        </a:p>
      </dgm:t>
    </dgm:pt>
    <dgm:pt modelId="{1A2B53D6-9EDE-4BE6-9598-A6EFE446964E}" type="pres">
      <dgm:prSet presAssocID="{23B2C66E-D49C-4ACB-88B1-9B3FE35C6E8C}" presName="spacerT" presStyleCnt="0"/>
      <dgm:spPr/>
    </dgm:pt>
    <dgm:pt modelId="{A684161A-4B05-4A4C-8851-6BF2D27FE09A}" type="pres">
      <dgm:prSet presAssocID="{23B2C66E-D49C-4ACB-88B1-9B3FE35C6E8C}" presName="sibTrans" presStyleLbl="sibTrans2D1" presStyleIdx="0" presStyleCnt="2"/>
      <dgm:spPr/>
      <dgm:t>
        <a:bodyPr/>
        <a:lstStyle/>
        <a:p>
          <a:endParaRPr lang="en-US"/>
        </a:p>
      </dgm:t>
    </dgm:pt>
    <dgm:pt modelId="{BEB2EE5F-7AA1-4116-824C-D0F6A36465C3}" type="pres">
      <dgm:prSet presAssocID="{23B2C66E-D49C-4ACB-88B1-9B3FE35C6E8C}" presName="spacerB" presStyleCnt="0"/>
      <dgm:spPr/>
    </dgm:pt>
    <dgm:pt modelId="{2F767EDE-40D0-49CE-9E12-87B9A3620450}" type="pres">
      <dgm:prSet presAssocID="{79153518-6DC1-481C-BC55-73213F4938CB}" presName="node" presStyleLbl="node1" presStyleIdx="1" presStyleCnt="3">
        <dgm:presLayoutVars>
          <dgm:bulletEnabled val="1"/>
        </dgm:presLayoutVars>
      </dgm:prSet>
      <dgm:spPr/>
      <dgm:t>
        <a:bodyPr/>
        <a:lstStyle/>
        <a:p>
          <a:endParaRPr lang="en-US"/>
        </a:p>
      </dgm:t>
    </dgm:pt>
    <dgm:pt modelId="{DCA8948C-D0EB-4565-A162-8DEABA03A842}" type="pres">
      <dgm:prSet presAssocID="{93FFF89A-D929-4E61-8078-41A334A350D2}" presName="sibTransLast" presStyleLbl="sibTrans2D1" presStyleIdx="1" presStyleCnt="2"/>
      <dgm:spPr/>
      <dgm:t>
        <a:bodyPr/>
        <a:lstStyle/>
        <a:p>
          <a:endParaRPr lang="en-US"/>
        </a:p>
      </dgm:t>
    </dgm:pt>
    <dgm:pt modelId="{78302B44-28B8-4F6A-985C-5244B3626EC3}" type="pres">
      <dgm:prSet presAssocID="{93FFF89A-D929-4E61-8078-41A334A350D2}" presName="connectorText" presStyleLbl="sibTrans2D1" presStyleIdx="1" presStyleCnt="2"/>
      <dgm:spPr/>
      <dgm:t>
        <a:bodyPr/>
        <a:lstStyle/>
        <a:p>
          <a:endParaRPr lang="en-US"/>
        </a:p>
      </dgm:t>
    </dgm:pt>
    <dgm:pt modelId="{14B34542-368D-4933-9167-DFFB593CE843}" type="pres">
      <dgm:prSet presAssocID="{93FFF89A-D929-4E61-8078-41A334A350D2}" presName="lastNode" presStyleLbl="node1" presStyleIdx="2" presStyleCnt="3" custLinFactNeighborX="0">
        <dgm:presLayoutVars>
          <dgm:bulletEnabled val="1"/>
        </dgm:presLayoutVars>
      </dgm:prSet>
      <dgm:spPr/>
      <dgm:t>
        <a:bodyPr/>
        <a:lstStyle/>
        <a:p>
          <a:endParaRPr lang="en-US"/>
        </a:p>
      </dgm:t>
    </dgm:pt>
  </dgm:ptLst>
  <dgm:cxnLst>
    <dgm:cxn modelId="{95C74945-8FB5-430B-91FE-901A6A426638}" type="presOf" srcId="{79153518-6DC1-481C-BC55-73213F4938CB}" destId="{2F767EDE-40D0-49CE-9E12-87B9A3620450}" srcOrd="0" destOrd="0" presId="urn:microsoft.com/office/officeart/2005/8/layout/equation2"/>
    <dgm:cxn modelId="{6D62ACB5-6363-418F-93EA-B17E593D329D}" type="presOf" srcId="{93FFF89A-D929-4E61-8078-41A334A350D2}" destId="{403A3AEC-49EF-4B4C-AF4E-3547578AFBD6}" srcOrd="0" destOrd="0" presId="urn:microsoft.com/office/officeart/2005/8/layout/equation2"/>
    <dgm:cxn modelId="{CE5411E7-83BA-45AB-A413-F4A36733B4A9}" type="presOf" srcId="{45D07267-F618-4776-B44C-241710922CBC}" destId="{14B34542-368D-4933-9167-DFFB593CE843}" srcOrd="0" destOrd="0" presId="urn:microsoft.com/office/officeart/2005/8/layout/equation2"/>
    <dgm:cxn modelId="{F4A757DA-841B-4A9F-A6F9-0E1231EDEE09}" type="presOf" srcId="{6355587C-5FAB-48AE-8E09-44561EAC3624}" destId="{DCA8948C-D0EB-4565-A162-8DEABA03A842}" srcOrd="0" destOrd="0" presId="urn:microsoft.com/office/officeart/2005/8/layout/equation2"/>
    <dgm:cxn modelId="{CB334770-1C82-4397-8475-EBDC6F4B85C2}" srcId="{93FFF89A-D929-4E61-8078-41A334A350D2}" destId="{45D07267-F618-4776-B44C-241710922CBC}" srcOrd="2" destOrd="0" parTransId="{7A0DED8B-575C-4CBF-B00C-1E7608726E93}" sibTransId="{8EBFED22-2D55-4C1C-8C0F-02E08DC69233}"/>
    <dgm:cxn modelId="{7C1C837D-19F1-4ADA-B9E2-0C589B9DB6C9}" srcId="{93FFF89A-D929-4E61-8078-41A334A350D2}" destId="{8C6832F2-F429-461D-9235-A18F7382E9C7}" srcOrd="0" destOrd="0" parTransId="{28C995BD-821F-47BA-B60F-91F856F672F5}" sibTransId="{23B2C66E-D49C-4ACB-88B1-9B3FE35C6E8C}"/>
    <dgm:cxn modelId="{65C6D01B-C639-405E-A71E-EC3AC7B5181B}" type="presOf" srcId="{6355587C-5FAB-48AE-8E09-44561EAC3624}" destId="{78302B44-28B8-4F6A-985C-5244B3626EC3}" srcOrd="1" destOrd="0" presId="urn:microsoft.com/office/officeart/2005/8/layout/equation2"/>
    <dgm:cxn modelId="{F8788EB4-1089-44E8-872E-860E77365187}" type="presOf" srcId="{23B2C66E-D49C-4ACB-88B1-9B3FE35C6E8C}" destId="{A684161A-4B05-4A4C-8851-6BF2D27FE09A}" srcOrd="0" destOrd="0" presId="urn:microsoft.com/office/officeart/2005/8/layout/equation2"/>
    <dgm:cxn modelId="{44A90D5D-C804-4C83-9ED1-0D0D7809B6D0}" type="presOf" srcId="{8C6832F2-F429-461D-9235-A18F7382E9C7}" destId="{E808163B-BC9D-4CEB-848F-78D29B812A13}" srcOrd="0" destOrd="0" presId="urn:microsoft.com/office/officeart/2005/8/layout/equation2"/>
    <dgm:cxn modelId="{715EBC4C-603D-4D43-BBEA-3AA3794AAA7F}" srcId="{93FFF89A-D929-4E61-8078-41A334A350D2}" destId="{79153518-6DC1-481C-BC55-73213F4938CB}" srcOrd="1" destOrd="0" parTransId="{64E51584-0B01-4F1B-9477-A6EBA8D031DC}" sibTransId="{6355587C-5FAB-48AE-8E09-44561EAC3624}"/>
    <dgm:cxn modelId="{9D4B0813-6C4A-4BFA-A3F9-6225594D9B9E}" type="presParOf" srcId="{403A3AEC-49EF-4B4C-AF4E-3547578AFBD6}" destId="{D3E6284D-ECFF-48D2-8B62-BD54069F5617}" srcOrd="0" destOrd="0" presId="urn:microsoft.com/office/officeart/2005/8/layout/equation2"/>
    <dgm:cxn modelId="{54206B1F-4941-4495-A9A1-5A56FDBDA0A2}" type="presParOf" srcId="{D3E6284D-ECFF-48D2-8B62-BD54069F5617}" destId="{E808163B-BC9D-4CEB-848F-78D29B812A13}" srcOrd="0" destOrd="0" presId="urn:microsoft.com/office/officeart/2005/8/layout/equation2"/>
    <dgm:cxn modelId="{BC026499-74A7-4735-9BD0-F58B8227B80C}" type="presParOf" srcId="{D3E6284D-ECFF-48D2-8B62-BD54069F5617}" destId="{1A2B53D6-9EDE-4BE6-9598-A6EFE446964E}" srcOrd="1" destOrd="0" presId="urn:microsoft.com/office/officeart/2005/8/layout/equation2"/>
    <dgm:cxn modelId="{481D43F1-17FF-4CAD-97EC-DE8870797784}" type="presParOf" srcId="{D3E6284D-ECFF-48D2-8B62-BD54069F5617}" destId="{A684161A-4B05-4A4C-8851-6BF2D27FE09A}" srcOrd="2" destOrd="0" presId="urn:microsoft.com/office/officeart/2005/8/layout/equation2"/>
    <dgm:cxn modelId="{15688A7F-444B-432F-A1CE-EDBBA0F50702}" type="presParOf" srcId="{D3E6284D-ECFF-48D2-8B62-BD54069F5617}" destId="{BEB2EE5F-7AA1-4116-824C-D0F6A36465C3}" srcOrd="3" destOrd="0" presId="urn:microsoft.com/office/officeart/2005/8/layout/equation2"/>
    <dgm:cxn modelId="{D1D59113-FB68-47B2-9CBB-2EA138710440}" type="presParOf" srcId="{D3E6284D-ECFF-48D2-8B62-BD54069F5617}" destId="{2F767EDE-40D0-49CE-9E12-87B9A3620450}" srcOrd="4" destOrd="0" presId="urn:microsoft.com/office/officeart/2005/8/layout/equation2"/>
    <dgm:cxn modelId="{17528212-5887-43A9-9382-AD90A3C78F9F}" type="presParOf" srcId="{403A3AEC-49EF-4B4C-AF4E-3547578AFBD6}" destId="{DCA8948C-D0EB-4565-A162-8DEABA03A842}" srcOrd="1" destOrd="0" presId="urn:microsoft.com/office/officeart/2005/8/layout/equation2"/>
    <dgm:cxn modelId="{667FF274-5317-4605-B153-DCE5D1335E37}" type="presParOf" srcId="{DCA8948C-D0EB-4565-A162-8DEABA03A842}" destId="{78302B44-28B8-4F6A-985C-5244B3626EC3}" srcOrd="0" destOrd="0" presId="urn:microsoft.com/office/officeart/2005/8/layout/equation2"/>
    <dgm:cxn modelId="{69950BC1-AD06-47B0-B399-7D81B50D8AC2}" type="presParOf" srcId="{403A3AEC-49EF-4B4C-AF4E-3547578AFBD6}" destId="{14B34542-368D-4933-9167-DFFB593CE84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7D40C-F2D8-44C5-8110-9060D73A341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7D0F432C-0873-46F3-82D6-B51335E70BC8}">
      <dgm:prSet phldrT="[Text]"/>
      <dgm:spPr/>
      <dgm:t>
        <a:bodyPr/>
        <a:lstStyle/>
        <a:p>
          <a:r>
            <a:rPr lang="en-US" dirty="0" smtClean="0"/>
            <a:t>Meets </a:t>
          </a:r>
          <a:r>
            <a:rPr lang="en-US" b="1" dirty="0" smtClean="0">
              <a:latin typeface="Arial Black" panose="020B0A04020102020204" pitchFamily="34" charset="0"/>
            </a:rPr>
            <a:t>1</a:t>
          </a:r>
          <a:r>
            <a:rPr lang="en-US" dirty="0" smtClean="0"/>
            <a:t> of </a:t>
          </a:r>
          <a:r>
            <a:rPr lang="en-US" b="1" dirty="0" smtClean="0">
              <a:latin typeface="Arial Black" panose="020B0A04020102020204" pitchFamily="34" charset="0"/>
            </a:rPr>
            <a:t>6</a:t>
          </a:r>
          <a:endParaRPr lang="en-US" b="1" dirty="0">
            <a:latin typeface="Arial Black" panose="020B0A04020102020204" pitchFamily="34" charset="0"/>
          </a:endParaRPr>
        </a:p>
      </dgm:t>
    </dgm:pt>
    <dgm:pt modelId="{356F596C-05C5-45F8-83A2-3921E27DBD29}" type="parTrans" cxnId="{B4558D0B-BA97-401D-9AAF-391744119738}">
      <dgm:prSet/>
      <dgm:spPr/>
      <dgm:t>
        <a:bodyPr/>
        <a:lstStyle/>
        <a:p>
          <a:endParaRPr lang="en-US"/>
        </a:p>
      </dgm:t>
    </dgm:pt>
    <dgm:pt modelId="{019C38AD-158A-4BE2-9E86-14737C22F9EB}" type="sibTrans" cxnId="{B4558D0B-BA97-401D-9AAF-391744119738}">
      <dgm:prSet/>
      <dgm:spPr/>
      <dgm:t>
        <a:bodyPr/>
        <a:lstStyle/>
        <a:p>
          <a:endParaRPr lang="en-US"/>
        </a:p>
      </dgm:t>
    </dgm:pt>
    <dgm:pt modelId="{F3240F1B-FC12-4A5E-B9DC-6254EB3DCCBD}">
      <dgm:prSet phldrT="[Text]" custT="1"/>
      <dgm:spPr/>
      <dgm:t>
        <a:bodyPr/>
        <a:lstStyle/>
        <a:p>
          <a:r>
            <a:rPr lang="en-US" sz="1500" dirty="0" smtClean="0"/>
            <a:t>Employee under quarantine or isolation Order</a:t>
          </a:r>
          <a:endParaRPr lang="en-US" sz="1500" dirty="0"/>
        </a:p>
      </dgm:t>
    </dgm:pt>
    <dgm:pt modelId="{1E3E044B-D0AC-4D36-A3E8-8303ACCF25F0}" type="parTrans" cxnId="{3841EA4D-D77A-424D-8E24-E979536941A1}">
      <dgm:prSet/>
      <dgm:spPr/>
      <dgm:t>
        <a:bodyPr/>
        <a:lstStyle/>
        <a:p>
          <a:endParaRPr lang="en-US"/>
        </a:p>
      </dgm:t>
    </dgm:pt>
    <dgm:pt modelId="{BD61CA22-3084-46AE-9DA9-7DED44C1B31B}" type="sibTrans" cxnId="{3841EA4D-D77A-424D-8E24-E979536941A1}">
      <dgm:prSet/>
      <dgm:spPr/>
      <dgm:t>
        <a:bodyPr/>
        <a:lstStyle/>
        <a:p>
          <a:endParaRPr lang="en-US"/>
        </a:p>
      </dgm:t>
    </dgm:pt>
    <dgm:pt modelId="{C6D0E4CE-1697-429F-A20B-7F767AD85377}">
      <dgm:prSet phldrT="[Text]"/>
      <dgm:spPr/>
      <dgm:t>
        <a:bodyPr/>
        <a:lstStyle/>
        <a:p>
          <a:r>
            <a:rPr lang="en-US" dirty="0" smtClean="0"/>
            <a:t>Employee advised to self-quarantine by health provider</a:t>
          </a:r>
          <a:endParaRPr lang="en-US" dirty="0"/>
        </a:p>
      </dgm:t>
    </dgm:pt>
    <dgm:pt modelId="{8FA3BDF2-22C3-4B31-8BC9-CFBB48A5D901}" type="parTrans" cxnId="{9C23B101-9950-4217-9E71-8D9B5575E6A3}">
      <dgm:prSet/>
      <dgm:spPr/>
      <dgm:t>
        <a:bodyPr/>
        <a:lstStyle/>
        <a:p>
          <a:endParaRPr lang="en-US"/>
        </a:p>
      </dgm:t>
    </dgm:pt>
    <dgm:pt modelId="{97110F65-244B-46D6-8F50-BB15CB2754F4}" type="sibTrans" cxnId="{9C23B101-9950-4217-9E71-8D9B5575E6A3}">
      <dgm:prSet/>
      <dgm:spPr/>
      <dgm:t>
        <a:bodyPr/>
        <a:lstStyle/>
        <a:p>
          <a:endParaRPr lang="en-US"/>
        </a:p>
      </dgm:t>
    </dgm:pt>
    <dgm:pt modelId="{95D0EF84-D44F-4228-9F41-3153E1E8E824}">
      <dgm:prSet phldrT="[Text]"/>
      <dgm:spPr/>
      <dgm:t>
        <a:bodyPr/>
        <a:lstStyle/>
        <a:p>
          <a:r>
            <a:rPr lang="en-US" dirty="0" smtClean="0"/>
            <a:t>Employee Experiencing COVID-19 symptoms &amp; seeking diagnosis</a:t>
          </a:r>
          <a:endParaRPr lang="en-US" dirty="0"/>
        </a:p>
      </dgm:t>
    </dgm:pt>
    <dgm:pt modelId="{26741918-A1F1-4A05-A8E9-BDAF364DBCF9}" type="parTrans" cxnId="{80A7243A-7D60-4E97-8F89-FEFDE94A98E3}">
      <dgm:prSet/>
      <dgm:spPr/>
      <dgm:t>
        <a:bodyPr/>
        <a:lstStyle/>
        <a:p>
          <a:endParaRPr lang="en-US"/>
        </a:p>
      </dgm:t>
    </dgm:pt>
    <dgm:pt modelId="{210AA9EA-4E22-4A40-B53F-4AF9BAAA408E}" type="sibTrans" cxnId="{80A7243A-7D60-4E97-8F89-FEFDE94A98E3}">
      <dgm:prSet/>
      <dgm:spPr/>
      <dgm:t>
        <a:bodyPr/>
        <a:lstStyle/>
        <a:p>
          <a:endParaRPr lang="en-US"/>
        </a:p>
      </dgm:t>
    </dgm:pt>
    <dgm:pt modelId="{1A83112A-D582-4C69-84AD-C92B37843204}">
      <dgm:prSet phldrT="[Text]"/>
      <dgm:spPr/>
      <dgm:t>
        <a:bodyPr/>
        <a:lstStyle/>
        <a:p>
          <a:r>
            <a:rPr lang="en-US" dirty="0" smtClean="0"/>
            <a:t>Caring for one advised to quarantine or self-isolate</a:t>
          </a:r>
          <a:endParaRPr lang="en-US" dirty="0"/>
        </a:p>
      </dgm:t>
    </dgm:pt>
    <dgm:pt modelId="{013EB7EB-33A9-4E39-B227-78E130B54088}" type="parTrans" cxnId="{339B0E63-E987-4611-816B-5503DEF2630D}">
      <dgm:prSet/>
      <dgm:spPr/>
      <dgm:t>
        <a:bodyPr/>
        <a:lstStyle/>
        <a:p>
          <a:endParaRPr lang="en-US"/>
        </a:p>
      </dgm:t>
    </dgm:pt>
    <dgm:pt modelId="{08486ED9-A43E-491E-9852-B24C59C5D08A}" type="sibTrans" cxnId="{339B0E63-E987-4611-816B-5503DEF2630D}">
      <dgm:prSet/>
      <dgm:spPr/>
      <dgm:t>
        <a:bodyPr/>
        <a:lstStyle/>
        <a:p>
          <a:endParaRPr lang="en-US"/>
        </a:p>
      </dgm:t>
    </dgm:pt>
    <dgm:pt modelId="{CD6DE94D-FBDD-4CE6-A077-23CD17693141}">
      <dgm:prSet phldrT="[Text]"/>
      <dgm:spPr/>
      <dgm:t>
        <a:bodyPr/>
        <a:lstStyle/>
        <a:p>
          <a:r>
            <a:rPr lang="en-US" dirty="0" smtClean="0"/>
            <a:t>Experiencing substantially similar conditions</a:t>
          </a:r>
          <a:endParaRPr lang="en-US" dirty="0"/>
        </a:p>
      </dgm:t>
    </dgm:pt>
    <dgm:pt modelId="{79E561C2-E4F4-491F-9A58-CEAD473E8AF9}" type="parTrans" cxnId="{71CD5820-0E1F-40B6-BD16-922BAEBC6673}">
      <dgm:prSet/>
      <dgm:spPr/>
      <dgm:t>
        <a:bodyPr/>
        <a:lstStyle/>
        <a:p>
          <a:endParaRPr lang="en-US"/>
        </a:p>
      </dgm:t>
    </dgm:pt>
    <dgm:pt modelId="{D9C2D7CF-43AD-4A82-A8E8-816DF2A53BD1}" type="sibTrans" cxnId="{71CD5820-0E1F-40B6-BD16-922BAEBC6673}">
      <dgm:prSet/>
      <dgm:spPr/>
      <dgm:t>
        <a:bodyPr/>
        <a:lstStyle/>
        <a:p>
          <a:endParaRPr lang="en-US"/>
        </a:p>
      </dgm:t>
    </dgm:pt>
    <dgm:pt modelId="{60D65875-47BF-43F2-88C5-9E2A693ED612}">
      <dgm:prSet phldrT="[Text]"/>
      <dgm:spPr/>
      <dgm:t>
        <a:bodyPr/>
        <a:lstStyle/>
        <a:p>
          <a:r>
            <a:rPr lang="en-US" dirty="0" smtClean="0"/>
            <a:t>Caring for employee’s child with closed school or child care</a:t>
          </a:r>
          <a:endParaRPr lang="en-US" dirty="0"/>
        </a:p>
      </dgm:t>
    </dgm:pt>
    <dgm:pt modelId="{17DFDD1C-E5FD-43F7-868B-FF57963B90A7}" type="parTrans" cxnId="{405283D8-2399-4DA2-8A5C-4E830657CDB9}">
      <dgm:prSet/>
      <dgm:spPr/>
      <dgm:t>
        <a:bodyPr/>
        <a:lstStyle/>
        <a:p>
          <a:endParaRPr lang="en-US"/>
        </a:p>
      </dgm:t>
    </dgm:pt>
    <dgm:pt modelId="{E4D9C77A-B71F-4514-997D-8DC4779B9EE2}" type="sibTrans" cxnId="{405283D8-2399-4DA2-8A5C-4E830657CDB9}">
      <dgm:prSet/>
      <dgm:spPr/>
      <dgm:t>
        <a:bodyPr/>
        <a:lstStyle/>
        <a:p>
          <a:endParaRPr lang="en-US"/>
        </a:p>
      </dgm:t>
    </dgm:pt>
    <dgm:pt modelId="{B9AAE81C-72DA-45D6-A2BB-EEE38A8868FF}" type="pres">
      <dgm:prSet presAssocID="{49E7D40C-F2D8-44C5-8110-9060D73A3419}" presName="Name0" presStyleCnt="0">
        <dgm:presLayoutVars>
          <dgm:chMax val="1"/>
          <dgm:dir/>
          <dgm:animLvl val="ctr"/>
          <dgm:resizeHandles val="exact"/>
        </dgm:presLayoutVars>
      </dgm:prSet>
      <dgm:spPr/>
      <dgm:t>
        <a:bodyPr/>
        <a:lstStyle/>
        <a:p>
          <a:endParaRPr lang="en-US"/>
        </a:p>
      </dgm:t>
    </dgm:pt>
    <dgm:pt modelId="{12A6D1BB-3BC6-4E9D-8A8F-7C0ED2DC3307}" type="pres">
      <dgm:prSet presAssocID="{7D0F432C-0873-46F3-82D6-B51335E70BC8}" presName="centerShape" presStyleLbl="node0" presStyleIdx="0" presStyleCnt="1"/>
      <dgm:spPr/>
      <dgm:t>
        <a:bodyPr/>
        <a:lstStyle/>
        <a:p>
          <a:endParaRPr lang="en-US"/>
        </a:p>
      </dgm:t>
    </dgm:pt>
    <dgm:pt modelId="{1396029F-C666-4500-819E-DF8AEE114377}" type="pres">
      <dgm:prSet presAssocID="{1E3E044B-D0AC-4D36-A3E8-8303ACCF25F0}" presName="parTrans" presStyleLbl="sibTrans2D1" presStyleIdx="0" presStyleCnt="6"/>
      <dgm:spPr/>
      <dgm:t>
        <a:bodyPr/>
        <a:lstStyle/>
        <a:p>
          <a:endParaRPr lang="en-US"/>
        </a:p>
      </dgm:t>
    </dgm:pt>
    <dgm:pt modelId="{AB44315F-B247-415F-8529-725F55EA4561}" type="pres">
      <dgm:prSet presAssocID="{1E3E044B-D0AC-4D36-A3E8-8303ACCF25F0}" presName="connectorText" presStyleLbl="sibTrans2D1" presStyleIdx="0" presStyleCnt="6"/>
      <dgm:spPr/>
      <dgm:t>
        <a:bodyPr/>
        <a:lstStyle/>
        <a:p>
          <a:endParaRPr lang="en-US"/>
        </a:p>
      </dgm:t>
    </dgm:pt>
    <dgm:pt modelId="{8D28C676-82D5-48F8-8C86-A0BA36498F3F}" type="pres">
      <dgm:prSet presAssocID="{F3240F1B-FC12-4A5E-B9DC-6254EB3DCCBD}" presName="node" presStyleLbl="node1" presStyleIdx="0" presStyleCnt="6">
        <dgm:presLayoutVars>
          <dgm:bulletEnabled val="1"/>
        </dgm:presLayoutVars>
      </dgm:prSet>
      <dgm:spPr/>
      <dgm:t>
        <a:bodyPr/>
        <a:lstStyle/>
        <a:p>
          <a:endParaRPr lang="en-US"/>
        </a:p>
      </dgm:t>
    </dgm:pt>
    <dgm:pt modelId="{30F859F9-5EB0-4228-837B-38D65C1B4CA7}" type="pres">
      <dgm:prSet presAssocID="{8FA3BDF2-22C3-4B31-8BC9-CFBB48A5D901}" presName="parTrans" presStyleLbl="sibTrans2D1" presStyleIdx="1" presStyleCnt="6"/>
      <dgm:spPr/>
      <dgm:t>
        <a:bodyPr/>
        <a:lstStyle/>
        <a:p>
          <a:endParaRPr lang="en-US"/>
        </a:p>
      </dgm:t>
    </dgm:pt>
    <dgm:pt modelId="{6DE510A7-8161-44F7-BA8C-8F655450D3E3}" type="pres">
      <dgm:prSet presAssocID="{8FA3BDF2-22C3-4B31-8BC9-CFBB48A5D901}" presName="connectorText" presStyleLbl="sibTrans2D1" presStyleIdx="1" presStyleCnt="6"/>
      <dgm:spPr/>
      <dgm:t>
        <a:bodyPr/>
        <a:lstStyle/>
        <a:p>
          <a:endParaRPr lang="en-US"/>
        </a:p>
      </dgm:t>
    </dgm:pt>
    <dgm:pt modelId="{7907403E-147F-4565-AF0D-DF0CBA197E66}" type="pres">
      <dgm:prSet presAssocID="{C6D0E4CE-1697-429F-A20B-7F767AD85377}" presName="node" presStyleLbl="node1" presStyleIdx="1" presStyleCnt="6">
        <dgm:presLayoutVars>
          <dgm:bulletEnabled val="1"/>
        </dgm:presLayoutVars>
      </dgm:prSet>
      <dgm:spPr/>
      <dgm:t>
        <a:bodyPr/>
        <a:lstStyle/>
        <a:p>
          <a:endParaRPr lang="en-US"/>
        </a:p>
      </dgm:t>
    </dgm:pt>
    <dgm:pt modelId="{DFB5EE19-ED8F-4491-8573-AE66CB206785}" type="pres">
      <dgm:prSet presAssocID="{26741918-A1F1-4A05-A8E9-BDAF364DBCF9}" presName="parTrans" presStyleLbl="sibTrans2D1" presStyleIdx="2" presStyleCnt="6"/>
      <dgm:spPr/>
      <dgm:t>
        <a:bodyPr/>
        <a:lstStyle/>
        <a:p>
          <a:endParaRPr lang="en-US"/>
        </a:p>
      </dgm:t>
    </dgm:pt>
    <dgm:pt modelId="{800F61B2-C966-471D-A6B5-C2597C0BE447}" type="pres">
      <dgm:prSet presAssocID="{26741918-A1F1-4A05-A8E9-BDAF364DBCF9}" presName="connectorText" presStyleLbl="sibTrans2D1" presStyleIdx="2" presStyleCnt="6"/>
      <dgm:spPr/>
      <dgm:t>
        <a:bodyPr/>
        <a:lstStyle/>
        <a:p>
          <a:endParaRPr lang="en-US"/>
        </a:p>
      </dgm:t>
    </dgm:pt>
    <dgm:pt modelId="{83ED24F4-A967-4E3B-868D-893E13292ABC}" type="pres">
      <dgm:prSet presAssocID="{95D0EF84-D44F-4228-9F41-3153E1E8E824}" presName="node" presStyleLbl="node1" presStyleIdx="2" presStyleCnt="6">
        <dgm:presLayoutVars>
          <dgm:bulletEnabled val="1"/>
        </dgm:presLayoutVars>
      </dgm:prSet>
      <dgm:spPr/>
      <dgm:t>
        <a:bodyPr/>
        <a:lstStyle/>
        <a:p>
          <a:endParaRPr lang="en-US"/>
        </a:p>
      </dgm:t>
    </dgm:pt>
    <dgm:pt modelId="{0FB331BE-381C-4256-A881-58FA8AF9E8E8}" type="pres">
      <dgm:prSet presAssocID="{013EB7EB-33A9-4E39-B227-78E130B54088}" presName="parTrans" presStyleLbl="sibTrans2D1" presStyleIdx="3" presStyleCnt="6"/>
      <dgm:spPr/>
      <dgm:t>
        <a:bodyPr/>
        <a:lstStyle/>
        <a:p>
          <a:endParaRPr lang="en-US"/>
        </a:p>
      </dgm:t>
    </dgm:pt>
    <dgm:pt modelId="{4A215D5F-EE3F-4BEA-BD79-71E51714EA6C}" type="pres">
      <dgm:prSet presAssocID="{013EB7EB-33A9-4E39-B227-78E130B54088}" presName="connectorText" presStyleLbl="sibTrans2D1" presStyleIdx="3" presStyleCnt="6"/>
      <dgm:spPr/>
      <dgm:t>
        <a:bodyPr/>
        <a:lstStyle/>
        <a:p>
          <a:endParaRPr lang="en-US"/>
        </a:p>
      </dgm:t>
    </dgm:pt>
    <dgm:pt modelId="{F5A3662E-4DD9-40DA-9880-DB4BF26B5E51}" type="pres">
      <dgm:prSet presAssocID="{1A83112A-D582-4C69-84AD-C92B37843204}" presName="node" presStyleLbl="node1" presStyleIdx="3" presStyleCnt="6">
        <dgm:presLayoutVars>
          <dgm:bulletEnabled val="1"/>
        </dgm:presLayoutVars>
      </dgm:prSet>
      <dgm:spPr/>
      <dgm:t>
        <a:bodyPr/>
        <a:lstStyle/>
        <a:p>
          <a:endParaRPr lang="en-US"/>
        </a:p>
      </dgm:t>
    </dgm:pt>
    <dgm:pt modelId="{5C5FEAD1-198F-474C-8E15-34291B853A9A}" type="pres">
      <dgm:prSet presAssocID="{17DFDD1C-E5FD-43F7-868B-FF57963B90A7}" presName="parTrans" presStyleLbl="sibTrans2D1" presStyleIdx="4" presStyleCnt="6"/>
      <dgm:spPr/>
      <dgm:t>
        <a:bodyPr/>
        <a:lstStyle/>
        <a:p>
          <a:endParaRPr lang="en-US"/>
        </a:p>
      </dgm:t>
    </dgm:pt>
    <dgm:pt modelId="{56E4B2B0-7BB1-4D4D-8D9F-081697A39D58}" type="pres">
      <dgm:prSet presAssocID="{17DFDD1C-E5FD-43F7-868B-FF57963B90A7}" presName="connectorText" presStyleLbl="sibTrans2D1" presStyleIdx="4" presStyleCnt="6"/>
      <dgm:spPr/>
      <dgm:t>
        <a:bodyPr/>
        <a:lstStyle/>
        <a:p>
          <a:endParaRPr lang="en-US"/>
        </a:p>
      </dgm:t>
    </dgm:pt>
    <dgm:pt modelId="{F7ADB74E-7BE1-4FB6-8630-E290BC0818D0}" type="pres">
      <dgm:prSet presAssocID="{60D65875-47BF-43F2-88C5-9E2A693ED612}" presName="node" presStyleLbl="node1" presStyleIdx="4" presStyleCnt="6">
        <dgm:presLayoutVars>
          <dgm:bulletEnabled val="1"/>
        </dgm:presLayoutVars>
      </dgm:prSet>
      <dgm:spPr/>
      <dgm:t>
        <a:bodyPr/>
        <a:lstStyle/>
        <a:p>
          <a:endParaRPr lang="en-US"/>
        </a:p>
      </dgm:t>
    </dgm:pt>
    <dgm:pt modelId="{4D13268C-4BAD-46D4-BBE9-01C425C952F4}" type="pres">
      <dgm:prSet presAssocID="{79E561C2-E4F4-491F-9A58-CEAD473E8AF9}" presName="parTrans" presStyleLbl="sibTrans2D1" presStyleIdx="5" presStyleCnt="6"/>
      <dgm:spPr/>
      <dgm:t>
        <a:bodyPr/>
        <a:lstStyle/>
        <a:p>
          <a:endParaRPr lang="en-US"/>
        </a:p>
      </dgm:t>
    </dgm:pt>
    <dgm:pt modelId="{AB3CA3C8-F6E8-4C16-98CB-5FB62B6C1350}" type="pres">
      <dgm:prSet presAssocID="{79E561C2-E4F4-491F-9A58-CEAD473E8AF9}" presName="connectorText" presStyleLbl="sibTrans2D1" presStyleIdx="5" presStyleCnt="6"/>
      <dgm:spPr/>
      <dgm:t>
        <a:bodyPr/>
        <a:lstStyle/>
        <a:p>
          <a:endParaRPr lang="en-US"/>
        </a:p>
      </dgm:t>
    </dgm:pt>
    <dgm:pt modelId="{C0472D72-A71E-4A4C-8B53-D751716D108C}" type="pres">
      <dgm:prSet presAssocID="{CD6DE94D-FBDD-4CE6-A077-23CD17693141}" presName="node" presStyleLbl="node1" presStyleIdx="5" presStyleCnt="6">
        <dgm:presLayoutVars>
          <dgm:bulletEnabled val="1"/>
        </dgm:presLayoutVars>
      </dgm:prSet>
      <dgm:spPr/>
      <dgm:t>
        <a:bodyPr/>
        <a:lstStyle/>
        <a:p>
          <a:endParaRPr lang="en-US"/>
        </a:p>
      </dgm:t>
    </dgm:pt>
  </dgm:ptLst>
  <dgm:cxnLst>
    <dgm:cxn modelId="{DCF4FFFE-E881-4D80-B0F4-D9CE050123B7}" type="presOf" srcId="{F3240F1B-FC12-4A5E-B9DC-6254EB3DCCBD}" destId="{8D28C676-82D5-48F8-8C86-A0BA36498F3F}" srcOrd="0" destOrd="0" presId="urn:microsoft.com/office/officeart/2005/8/layout/radial5"/>
    <dgm:cxn modelId="{8FAA24A1-A581-4FEE-B048-4841D1EBE675}" type="presOf" srcId="{17DFDD1C-E5FD-43F7-868B-FF57963B90A7}" destId="{5C5FEAD1-198F-474C-8E15-34291B853A9A}" srcOrd="0" destOrd="0" presId="urn:microsoft.com/office/officeart/2005/8/layout/radial5"/>
    <dgm:cxn modelId="{339B0E63-E987-4611-816B-5503DEF2630D}" srcId="{7D0F432C-0873-46F3-82D6-B51335E70BC8}" destId="{1A83112A-D582-4C69-84AD-C92B37843204}" srcOrd="3" destOrd="0" parTransId="{013EB7EB-33A9-4E39-B227-78E130B54088}" sibTransId="{08486ED9-A43E-491E-9852-B24C59C5D08A}"/>
    <dgm:cxn modelId="{9C23B101-9950-4217-9E71-8D9B5575E6A3}" srcId="{7D0F432C-0873-46F3-82D6-B51335E70BC8}" destId="{C6D0E4CE-1697-429F-A20B-7F767AD85377}" srcOrd="1" destOrd="0" parTransId="{8FA3BDF2-22C3-4B31-8BC9-CFBB48A5D901}" sibTransId="{97110F65-244B-46D6-8F50-BB15CB2754F4}"/>
    <dgm:cxn modelId="{405283D8-2399-4DA2-8A5C-4E830657CDB9}" srcId="{7D0F432C-0873-46F3-82D6-B51335E70BC8}" destId="{60D65875-47BF-43F2-88C5-9E2A693ED612}" srcOrd="4" destOrd="0" parTransId="{17DFDD1C-E5FD-43F7-868B-FF57963B90A7}" sibTransId="{E4D9C77A-B71F-4514-997D-8DC4779B9EE2}"/>
    <dgm:cxn modelId="{6BCB40F0-C780-4D47-9287-CF9DED6FB924}" type="presOf" srcId="{013EB7EB-33A9-4E39-B227-78E130B54088}" destId="{4A215D5F-EE3F-4BEA-BD79-71E51714EA6C}" srcOrd="1" destOrd="0" presId="urn:microsoft.com/office/officeart/2005/8/layout/radial5"/>
    <dgm:cxn modelId="{5A300647-52E9-44C7-8890-C2BEF461804E}" type="presOf" srcId="{8FA3BDF2-22C3-4B31-8BC9-CFBB48A5D901}" destId="{30F859F9-5EB0-4228-837B-38D65C1B4CA7}" srcOrd="0" destOrd="0" presId="urn:microsoft.com/office/officeart/2005/8/layout/radial5"/>
    <dgm:cxn modelId="{B4558D0B-BA97-401D-9AAF-391744119738}" srcId="{49E7D40C-F2D8-44C5-8110-9060D73A3419}" destId="{7D0F432C-0873-46F3-82D6-B51335E70BC8}" srcOrd="0" destOrd="0" parTransId="{356F596C-05C5-45F8-83A2-3921E27DBD29}" sibTransId="{019C38AD-158A-4BE2-9E86-14737C22F9EB}"/>
    <dgm:cxn modelId="{80A7243A-7D60-4E97-8F89-FEFDE94A98E3}" srcId="{7D0F432C-0873-46F3-82D6-B51335E70BC8}" destId="{95D0EF84-D44F-4228-9F41-3153E1E8E824}" srcOrd="2" destOrd="0" parTransId="{26741918-A1F1-4A05-A8E9-BDAF364DBCF9}" sibTransId="{210AA9EA-4E22-4A40-B53F-4AF9BAAA408E}"/>
    <dgm:cxn modelId="{8D2CF158-C042-446A-99BF-8D3F57717FAC}" type="presOf" srcId="{7D0F432C-0873-46F3-82D6-B51335E70BC8}" destId="{12A6D1BB-3BC6-4E9D-8A8F-7C0ED2DC3307}" srcOrd="0" destOrd="0" presId="urn:microsoft.com/office/officeart/2005/8/layout/radial5"/>
    <dgm:cxn modelId="{DD3449EB-C7A2-48B1-A238-FDC2CC7C0347}" type="presOf" srcId="{1A83112A-D582-4C69-84AD-C92B37843204}" destId="{F5A3662E-4DD9-40DA-9880-DB4BF26B5E51}" srcOrd="0" destOrd="0" presId="urn:microsoft.com/office/officeart/2005/8/layout/radial5"/>
    <dgm:cxn modelId="{3841EA4D-D77A-424D-8E24-E979536941A1}" srcId="{7D0F432C-0873-46F3-82D6-B51335E70BC8}" destId="{F3240F1B-FC12-4A5E-B9DC-6254EB3DCCBD}" srcOrd="0" destOrd="0" parTransId="{1E3E044B-D0AC-4D36-A3E8-8303ACCF25F0}" sibTransId="{BD61CA22-3084-46AE-9DA9-7DED44C1B31B}"/>
    <dgm:cxn modelId="{BAA19E91-647D-4C3D-8F10-C57BED0CB839}" type="presOf" srcId="{8FA3BDF2-22C3-4B31-8BC9-CFBB48A5D901}" destId="{6DE510A7-8161-44F7-BA8C-8F655450D3E3}" srcOrd="1" destOrd="0" presId="urn:microsoft.com/office/officeart/2005/8/layout/radial5"/>
    <dgm:cxn modelId="{2E44BB80-1548-42B4-9DAA-1E20B5D414C6}" type="presOf" srcId="{1E3E044B-D0AC-4D36-A3E8-8303ACCF25F0}" destId="{1396029F-C666-4500-819E-DF8AEE114377}" srcOrd="0" destOrd="0" presId="urn:microsoft.com/office/officeart/2005/8/layout/radial5"/>
    <dgm:cxn modelId="{DD531D45-5B75-4B68-A81C-13324238FCD9}" type="presOf" srcId="{26741918-A1F1-4A05-A8E9-BDAF364DBCF9}" destId="{800F61B2-C966-471D-A6B5-C2597C0BE447}" srcOrd="1" destOrd="0" presId="urn:microsoft.com/office/officeart/2005/8/layout/radial5"/>
    <dgm:cxn modelId="{5AF59E4B-533B-4370-8E8F-A1065221ADC8}" type="presOf" srcId="{1E3E044B-D0AC-4D36-A3E8-8303ACCF25F0}" destId="{AB44315F-B247-415F-8529-725F55EA4561}" srcOrd="1" destOrd="0" presId="urn:microsoft.com/office/officeart/2005/8/layout/radial5"/>
    <dgm:cxn modelId="{D2FF647D-1EC1-415D-BC5D-D2F8EFFA37C3}" type="presOf" srcId="{C6D0E4CE-1697-429F-A20B-7F767AD85377}" destId="{7907403E-147F-4565-AF0D-DF0CBA197E66}" srcOrd="0" destOrd="0" presId="urn:microsoft.com/office/officeart/2005/8/layout/radial5"/>
    <dgm:cxn modelId="{4FDCE625-C224-4E08-9013-225E5F587DA8}" type="presOf" srcId="{013EB7EB-33A9-4E39-B227-78E130B54088}" destId="{0FB331BE-381C-4256-A881-58FA8AF9E8E8}" srcOrd="0" destOrd="0" presId="urn:microsoft.com/office/officeart/2005/8/layout/radial5"/>
    <dgm:cxn modelId="{0F70D079-7F33-4FC3-AB3C-35B4ED5F116A}" type="presOf" srcId="{95D0EF84-D44F-4228-9F41-3153E1E8E824}" destId="{83ED24F4-A967-4E3B-868D-893E13292ABC}" srcOrd="0" destOrd="0" presId="urn:microsoft.com/office/officeart/2005/8/layout/radial5"/>
    <dgm:cxn modelId="{98D45CC8-1D3D-455C-AC4A-1B56E0410A63}" type="presOf" srcId="{49E7D40C-F2D8-44C5-8110-9060D73A3419}" destId="{B9AAE81C-72DA-45D6-A2BB-EEE38A8868FF}" srcOrd="0" destOrd="0" presId="urn:microsoft.com/office/officeart/2005/8/layout/radial5"/>
    <dgm:cxn modelId="{3112EBB9-7176-4485-8512-4DC3AC58BD17}" type="presOf" srcId="{17DFDD1C-E5FD-43F7-868B-FF57963B90A7}" destId="{56E4B2B0-7BB1-4D4D-8D9F-081697A39D58}" srcOrd="1" destOrd="0" presId="urn:microsoft.com/office/officeart/2005/8/layout/radial5"/>
    <dgm:cxn modelId="{71CD5820-0E1F-40B6-BD16-922BAEBC6673}" srcId="{7D0F432C-0873-46F3-82D6-B51335E70BC8}" destId="{CD6DE94D-FBDD-4CE6-A077-23CD17693141}" srcOrd="5" destOrd="0" parTransId="{79E561C2-E4F4-491F-9A58-CEAD473E8AF9}" sibTransId="{D9C2D7CF-43AD-4A82-A8E8-816DF2A53BD1}"/>
    <dgm:cxn modelId="{742D078C-E05E-48F9-82D1-31053971610E}" type="presOf" srcId="{60D65875-47BF-43F2-88C5-9E2A693ED612}" destId="{F7ADB74E-7BE1-4FB6-8630-E290BC0818D0}" srcOrd="0" destOrd="0" presId="urn:microsoft.com/office/officeart/2005/8/layout/radial5"/>
    <dgm:cxn modelId="{7989EA28-BA88-4C4D-8EF8-B42A6BA51B0A}" type="presOf" srcId="{26741918-A1F1-4A05-A8E9-BDAF364DBCF9}" destId="{DFB5EE19-ED8F-4491-8573-AE66CB206785}" srcOrd="0" destOrd="0" presId="urn:microsoft.com/office/officeart/2005/8/layout/radial5"/>
    <dgm:cxn modelId="{CEF7BB8B-F0DB-479E-BFEA-26E9C3F7B2E4}" type="presOf" srcId="{79E561C2-E4F4-491F-9A58-CEAD473E8AF9}" destId="{4D13268C-4BAD-46D4-BBE9-01C425C952F4}" srcOrd="0" destOrd="0" presId="urn:microsoft.com/office/officeart/2005/8/layout/radial5"/>
    <dgm:cxn modelId="{8A9F85D3-2FC7-49EE-A955-195579F9A3C8}" type="presOf" srcId="{CD6DE94D-FBDD-4CE6-A077-23CD17693141}" destId="{C0472D72-A71E-4A4C-8B53-D751716D108C}" srcOrd="0" destOrd="0" presId="urn:microsoft.com/office/officeart/2005/8/layout/radial5"/>
    <dgm:cxn modelId="{BCF6F1D9-48B8-4B06-903C-7D3A506FE6F9}" type="presOf" srcId="{79E561C2-E4F4-491F-9A58-CEAD473E8AF9}" destId="{AB3CA3C8-F6E8-4C16-98CB-5FB62B6C1350}" srcOrd="1" destOrd="0" presId="urn:microsoft.com/office/officeart/2005/8/layout/radial5"/>
    <dgm:cxn modelId="{2E9D0DF4-49A0-44D8-9DD0-9D6226503927}" type="presParOf" srcId="{B9AAE81C-72DA-45D6-A2BB-EEE38A8868FF}" destId="{12A6D1BB-3BC6-4E9D-8A8F-7C0ED2DC3307}" srcOrd="0" destOrd="0" presId="urn:microsoft.com/office/officeart/2005/8/layout/radial5"/>
    <dgm:cxn modelId="{40972F0D-6A64-4D29-819C-5881A19602C5}" type="presParOf" srcId="{B9AAE81C-72DA-45D6-A2BB-EEE38A8868FF}" destId="{1396029F-C666-4500-819E-DF8AEE114377}" srcOrd="1" destOrd="0" presId="urn:microsoft.com/office/officeart/2005/8/layout/radial5"/>
    <dgm:cxn modelId="{61CB49B2-E0C3-443E-ACEE-E8A056A0FF18}" type="presParOf" srcId="{1396029F-C666-4500-819E-DF8AEE114377}" destId="{AB44315F-B247-415F-8529-725F55EA4561}" srcOrd="0" destOrd="0" presId="urn:microsoft.com/office/officeart/2005/8/layout/radial5"/>
    <dgm:cxn modelId="{24212186-6D84-4CCB-AE8A-42D113C24D03}" type="presParOf" srcId="{B9AAE81C-72DA-45D6-A2BB-EEE38A8868FF}" destId="{8D28C676-82D5-48F8-8C86-A0BA36498F3F}" srcOrd="2" destOrd="0" presId="urn:microsoft.com/office/officeart/2005/8/layout/radial5"/>
    <dgm:cxn modelId="{68173391-4E13-4E67-B833-6AAA8D17C1EF}" type="presParOf" srcId="{B9AAE81C-72DA-45D6-A2BB-EEE38A8868FF}" destId="{30F859F9-5EB0-4228-837B-38D65C1B4CA7}" srcOrd="3" destOrd="0" presId="urn:microsoft.com/office/officeart/2005/8/layout/radial5"/>
    <dgm:cxn modelId="{A3DBF27B-98E8-4F9B-8489-53C7AA0DEABB}" type="presParOf" srcId="{30F859F9-5EB0-4228-837B-38D65C1B4CA7}" destId="{6DE510A7-8161-44F7-BA8C-8F655450D3E3}" srcOrd="0" destOrd="0" presId="urn:microsoft.com/office/officeart/2005/8/layout/radial5"/>
    <dgm:cxn modelId="{5BCE614A-3399-406E-8AD9-860F0E732947}" type="presParOf" srcId="{B9AAE81C-72DA-45D6-A2BB-EEE38A8868FF}" destId="{7907403E-147F-4565-AF0D-DF0CBA197E66}" srcOrd="4" destOrd="0" presId="urn:microsoft.com/office/officeart/2005/8/layout/radial5"/>
    <dgm:cxn modelId="{0E33DA00-0C3B-4538-B28E-EA84FCF89417}" type="presParOf" srcId="{B9AAE81C-72DA-45D6-A2BB-EEE38A8868FF}" destId="{DFB5EE19-ED8F-4491-8573-AE66CB206785}" srcOrd="5" destOrd="0" presId="urn:microsoft.com/office/officeart/2005/8/layout/radial5"/>
    <dgm:cxn modelId="{DB755C21-1F63-4508-AF5D-9385F4FE3E04}" type="presParOf" srcId="{DFB5EE19-ED8F-4491-8573-AE66CB206785}" destId="{800F61B2-C966-471D-A6B5-C2597C0BE447}" srcOrd="0" destOrd="0" presId="urn:microsoft.com/office/officeart/2005/8/layout/radial5"/>
    <dgm:cxn modelId="{D2B6A8CA-6E4A-47DA-A32B-F1C44155AB46}" type="presParOf" srcId="{B9AAE81C-72DA-45D6-A2BB-EEE38A8868FF}" destId="{83ED24F4-A967-4E3B-868D-893E13292ABC}" srcOrd="6" destOrd="0" presId="urn:microsoft.com/office/officeart/2005/8/layout/radial5"/>
    <dgm:cxn modelId="{67721F49-0716-41A2-9E1D-48AA02463A5E}" type="presParOf" srcId="{B9AAE81C-72DA-45D6-A2BB-EEE38A8868FF}" destId="{0FB331BE-381C-4256-A881-58FA8AF9E8E8}" srcOrd="7" destOrd="0" presId="urn:microsoft.com/office/officeart/2005/8/layout/radial5"/>
    <dgm:cxn modelId="{867C2EBE-FDC0-4B46-AAE9-28BF1C069722}" type="presParOf" srcId="{0FB331BE-381C-4256-A881-58FA8AF9E8E8}" destId="{4A215D5F-EE3F-4BEA-BD79-71E51714EA6C}" srcOrd="0" destOrd="0" presId="urn:microsoft.com/office/officeart/2005/8/layout/radial5"/>
    <dgm:cxn modelId="{06B86F9D-B408-49B6-B4CE-01A325E5ED09}" type="presParOf" srcId="{B9AAE81C-72DA-45D6-A2BB-EEE38A8868FF}" destId="{F5A3662E-4DD9-40DA-9880-DB4BF26B5E51}" srcOrd="8" destOrd="0" presId="urn:microsoft.com/office/officeart/2005/8/layout/radial5"/>
    <dgm:cxn modelId="{7B0DA4EF-2892-40B6-A2D8-C4CE6314579E}" type="presParOf" srcId="{B9AAE81C-72DA-45D6-A2BB-EEE38A8868FF}" destId="{5C5FEAD1-198F-474C-8E15-34291B853A9A}" srcOrd="9" destOrd="0" presId="urn:microsoft.com/office/officeart/2005/8/layout/radial5"/>
    <dgm:cxn modelId="{943E52D9-3B2F-4FEC-B634-C10C942F131E}" type="presParOf" srcId="{5C5FEAD1-198F-474C-8E15-34291B853A9A}" destId="{56E4B2B0-7BB1-4D4D-8D9F-081697A39D58}" srcOrd="0" destOrd="0" presId="urn:microsoft.com/office/officeart/2005/8/layout/radial5"/>
    <dgm:cxn modelId="{31C3AE28-17D4-457F-87DC-367B96D0677F}" type="presParOf" srcId="{B9AAE81C-72DA-45D6-A2BB-EEE38A8868FF}" destId="{F7ADB74E-7BE1-4FB6-8630-E290BC0818D0}" srcOrd="10" destOrd="0" presId="urn:microsoft.com/office/officeart/2005/8/layout/radial5"/>
    <dgm:cxn modelId="{4297E05F-175B-42AE-95EA-B1E5FB6BD98E}" type="presParOf" srcId="{B9AAE81C-72DA-45D6-A2BB-EEE38A8868FF}" destId="{4D13268C-4BAD-46D4-BBE9-01C425C952F4}" srcOrd="11" destOrd="0" presId="urn:microsoft.com/office/officeart/2005/8/layout/radial5"/>
    <dgm:cxn modelId="{EB02ECE6-FE87-405B-AA78-5E7BCCDF2A62}" type="presParOf" srcId="{4D13268C-4BAD-46D4-BBE9-01C425C952F4}" destId="{AB3CA3C8-F6E8-4C16-98CB-5FB62B6C1350}" srcOrd="0" destOrd="0" presId="urn:microsoft.com/office/officeart/2005/8/layout/radial5"/>
    <dgm:cxn modelId="{64A07806-08A2-46C0-9F28-581EE69E05A6}" type="presParOf" srcId="{B9AAE81C-72DA-45D6-A2BB-EEE38A8868FF}" destId="{C0472D72-A71E-4A4C-8B53-D751716D108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93A49-2A7F-44D8-84D2-3DE45CA3564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21ECC6D-EE9A-4D86-B1E8-041684AFCC0F}">
      <dgm:prSet phldrT="[Text]" custT="1"/>
      <dgm:spPr>
        <a:solidFill>
          <a:schemeClr val="tx1">
            <a:lumMod val="75000"/>
            <a:lumOff val="25000"/>
          </a:schemeClr>
        </a:solidFill>
      </dgm:spPr>
      <dgm:t>
        <a:bodyPr/>
        <a:lstStyle/>
        <a:p>
          <a:r>
            <a:rPr lang="en-US" sz="3200" b="1" dirty="0" smtClean="0"/>
            <a:t>EFMLA</a:t>
          </a:r>
          <a:r>
            <a:rPr lang="en-US" sz="1800" dirty="0" smtClean="0"/>
            <a:t>  </a:t>
          </a:r>
          <a:r>
            <a:rPr lang="en-US" sz="2400" dirty="0" smtClean="0"/>
            <a:t>Additional       10 weeks</a:t>
          </a:r>
          <a:endParaRPr lang="en-US" sz="2400" dirty="0"/>
        </a:p>
      </dgm:t>
    </dgm:pt>
    <dgm:pt modelId="{AB95C16C-C740-40F7-AB7B-E92B76E1D95B}" type="parTrans" cxnId="{48AAC9CD-5C1A-4F5B-87E9-D35F501219AC}">
      <dgm:prSet/>
      <dgm:spPr/>
      <dgm:t>
        <a:bodyPr/>
        <a:lstStyle/>
        <a:p>
          <a:endParaRPr lang="en-US"/>
        </a:p>
      </dgm:t>
    </dgm:pt>
    <dgm:pt modelId="{5C9A8925-0E6F-47EA-BD64-E8C7C2DEEEB0}" type="sibTrans" cxnId="{48AAC9CD-5C1A-4F5B-87E9-D35F501219AC}">
      <dgm:prSet/>
      <dgm:spPr/>
      <dgm:t>
        <a:bodyPr/>
        <a:lstStyle/>
        <a:p>
          <a:endParaRPr lang="en-US"/>
        </a:p>
      </dgm:t>
    </dgm:pt>
    <dgm:pt modelId="{74579039-1344-4278-9168-3F8B7397D1D1}">
      <dgm:prSet phldrT="[Text]" custT="1"/>
      <dgm:spPr/>
      <dgm:t>
        <a:bodyPr/>
        <a:lstStyle/>
        <a:p>
          <a:r>
            <a:rPr lang="en-US" sz="3200" b="1" dirty="0" smtClean="0"/>
            <a:t>EPSL  </a:t>
          </a:r>
          <a:r>
            <a:rPr lang="en-US" sz="1800" dirty="0" smtClean="0"/>
            <a:t>   </a:t>
          </a:r>
          <a:r>
            <a:rPr lang="en-US" sz="2400" dirty="0" smtClean="0"/>
            <a:t> Up to 80 hours</a:t>
          </a:r>
        </a:p>
        <a:p>
          <a:r>
            <a:rPr lang="en-US" sz="2000" i="1" dirty="0" smtClean="0"/>
            <a:t>May overlap with first 2 weeks of EFMLA</a:t>
          </a:r>
          <a:endParaRPr lang="en-US" sz="2000" i="1" dirty="0"/>
        </a:p>
      </dgm:t>
    </dgm:pt>
    <dgm:pt modelId="{1EFCD9AE-12FC-4565-899F-7A1471F25EAF}" type="parTrans" cxnId="{017D7637-EFDD-4419-A5DC-C35E4D339453}">
      <dgm:prSet/>
      <dgm:spPr/>
      <dgm:t>
        <a:bodyPr/>
        <a:lstStyle/>
        <a:p>
          <a:endParaRPr lang="en-US"/>
        </a:p>
      </dgm:t>
    </dgm:pt>
    <dgm:pt modelId="{9AEE7030-53E1-4325-8726-0A046F059A5B}" type="sibTrans" cxnId="{017D7637-EFDD-4419-A5DC-C35E4D339453}">
      <dgm:prSet/>
      <dgm:spPr/>
      <dgm:t>
        <a:bodyPr/>
        <a:lstStyle/>
        <a:p>
          <a:endParaRPr lang="en-US"/>
        </a:p>
      </dgm:t>
    </dgm:pt>
    <dgm:pt modelId="{0D4B4590-3246-4A23-A593-400242F65794}" type="pres">
      <dgm:prSet presAssocID="{3EB93A49-2A7F-44D8-84D2-3DE45CA35643}" presName="Name0" presStyleCnt="0">
        <dgm:presLayoutVars>
          <dgm:chMax val="7"/>
          <dgm:resizeHandles val="exact"/>
        </dgm:presLayoutVars>
      </dgm:prSet>
      <dgm:spPr/>
      <dgm:t>
        <a:bodyPr/>
        <a:lstStyle/>
        <a:p>
          <a:endParaRPr lang="en-US"/>
        </a:p>
      </dgm:t>
    </dgm:pt>
    <dgm:pt modelId="{9888A8AF-2682-457F-A011-79312CE94C6C}" type="pres">
      <dgm:prSet presAssocID="{3EB93A49-2A7F-44D8-84D2-3DE45CA35643}" presName="comp1" presStyleCnt="0"/>
      <dgm:spPr/>
    </dgm:pt>
    <dgm:pt modelId="{172E59FE-833B-4369-B462-1D384D85FD00}" type="pres">
      <dgm:prSet presAssocID="{3EB93A49-2A7F-44D8-84D2-3DE45CA35643}" presName="circle1" presStyleLbl="node1" presStyleIdx="0" presStyleCnt="2" custLinFactNeighborX="-697"/>
      <dgm:spPr/>
      <dgm:t>
        <a:bodyPr/>
        <a:lstStyle/>
        <a:p>
          <a:endParaRPr lang="en-US"/>
        </a:p>
      </dgm:t>
    </dgm:pt>
    <dgm:pt modelId="{65606AF3-DC89-4093-8EF0-864978832936}" type="pres">
      <dgm:prSet presAssocID="{3EB93A49-2A7F-44D8-84D2-3DE45CA35643}" presName="c1text" presStyleLbl="node1" presStyleIdx="0" presStyleCnt="2">
        <dgm:presLayoutVars>
          <dgm:bulletEnabled val="1"/>
        </dgm:presLayoutVars>
      </dgm:prSet>
      <dgm:spPr/>
      <dgm:t>
        <a:bodyPr/>
        <a:lstStyle/>
        <a:p>
          <a:endParaRPr lang="en-US"/>
        </a:p>
      </dgm:t>
    </dgm:pt>
    <dgm:pt modelId="{0822FB2A-AA37-4DE3-9CDD-31FA731C1FE6}" type="pres">
      <dgm:prSet presAssocID="{3EB93A49-2A7F-44D8-84D2-3DE45CA35643}" presName="comp2" presStyleCnt="0"/>
      <dgm:spPr/>
    </dgm:pt>
    <dgm:pt modelId="{DF708358-8B9C-422B-B809-28F4A53C1DD0}" type="pres">
      <dgm:prSet presAssocID="{3EB93A49-2A7F-44D8-84D2-3DE45CA35643}" presName="circle2" presStyleLbl="node1" presStyleIdx="1" presStyleCnt="2" custScaleX="73714" custScaleY="71079" custLinFactNeighborY="13950"/>
      <dgm:spPr/>
      <dgm:t>
        <a:bodyPr/>
        <a:lstStyle/>
        <a:p>
          <a:endParaRPr lang="en-US"/>
        </a:p>
      </dgm:t>
    </dgm:pt>
    <dgm:pt modelId="{1A524499-D496-4B55-8BD1-F15C76514F64}" type="pres">
      <dgm:prSet presAssocID="{3EB93A49-2A7F-44D8-84D2-3DE45CA35643}" presName="c2text" presStyleLbl="node1" presStyleIdx="1" presStyleCnt="2">
        <dgm:presLayoutVars>
          <dgm:bulletEnabled val="1"/>
        </dgm:presLayoutVars>
      </dgm:prSet>
      <dgm:spPr/>
      <dgm:t>
        <a:bodyPr/>
        <a:lstStyle/>
        <a:p>
          <a:endParaRPr lang="en-US"/>
        </a:p>
      </dgm:t>
    </dgm:pt>
  </dgm:ptLst>
  <dgm:cxnLst>
    <dgm:cxn modelId="{017D7637-EFDD-4419-A5DC-C35E4D339453}" srcId="{3EB93A49-2A7F-44D8-84D2-3DE45CA35643}" destId="{74579039-1344-4278-9168-3F8B7397D1D1}" srcOrd="1" destOrd="0" parTransId="{1EFCD9AE-12FC-4565-899F-7A1471F25EAF}" sibTransId="{9AEE7030-53E1-4325-8726-0A046F059A5B}"/>
    <dgm:cxn modelId="{73F8DFDF-6AF0-421F-8A6E-3C4A9605144E}" type="presOf" srcId="{321ECC6D-EE9A-4D86-B1E8-041684AFCC0F}" destId="{65606AF3-DC89-4093-8EF0-864978832936}" srcOrd="1" destOrd="0" presId="urn:microsoft.com/office/officeart/2005/8/layout/venn2"/>
    <dgm:cxn modelId="{F1B9C97E-C3DF-4DBE-B840-7047534FE309}" type="presOf" srcId="{321ECC6D-EE9A-4D86-B1E8-041684AFCC0F}" destId="{172E59FE-833B-4369-B462-1D384D85FD00}" srcOrd="0" destOrd="0" presId="urn:microsoft.com/office/officeart/2005/8/layout/venn2"/>
    <dgm:cxn modelId="{7CAA1FC4-60DB-4102-85BA-B301F04F0E45}" type="presOf" srcId="{74579039-1344-4278-9168-3F8B7397D1D1}" destId="{1A524499-D496-4B55-8BD1-F15C76514F64}" srcOrd="1" destOrd="0" presId="urn:microsoft.com/office/officeart/2005/8/layout/venn2"/>
    <dgm:cxn modelId="{ED72516E-F72A-46FA-9743-C0ADA19510B1}" type="presOf" srcId="{74579039-1344-4278-9168-3F8B7397D1D1}" destId="{DF708358-8B9C-422B-B809-28F4A53C1DD0}" srcOrd="0" destOrd="0" presId="urn:microsoft.com/office/officeart/2005/8/layout/venn2"/>
    <dgm:cxn modelId="{48AAC9CD-5C1A-4F5B-87E9-D35F501219AC}" srcId="{3EB93A49-2A7F-44D8-84D2-3DE45CA35643}" destId="{321ECC6D-EE9A-4D86-B1E8-041684AFCC0F}" srcOrd="0" destOrd="0" parTransId="{AB95C16C-C740-40F7-AB7B-E92B76E1D95B}" sibTransId="{5C9A8925-0E6F-47EA-BD64-E8C7C2DEEEB0}"/>
    <dgm:cxn modelId="{ECEF621E-7CB6-46F0-9973-A76BB6B06D55}" type="presOf" srcId="{3EB93A49-2A7F-44D8-84D2-3DE45CA35643}" destId="{0D4B4590-3246-4A23-A593-400242F65794}" srcOrd="0" destOrd="0" presId="urn:microsoft.com/office/officeart/2005/8/layout/venn2"/>
    <dgm:cxn modelId="{5FA1F1C9-2B70-4F3D-9242-0FF68D63D4A7}" type="presParOf" srcId="{0D4B4590-3246-4A23-A593-400242F65794}" destId="{9888A8AF-2682-457F-A011-79312CE94C6C}" srcOrd="0" destOrd="0" presId="urn:microsoft.com/office/officeart/2005/8/layout/venn2"/>
    <dgm:cxn modelId="{A8DFFE1A-3952-40B0-B0FC-6F0CEC84A49B}" type="presParOf" srcId="{9888A8AF-2682-457F-A011-79312CE94C6C}" destId="{172E59FE-833B-4369-B462-1D384D85FD00}" srcOrd="0" destOrd="0" presId="urn:microsoft.com/office/officeart/2005/8/layout/venn2"/>
    <dgm:cxn modelId="{CE9B6D95-E677-48E0-BD9B-518F1B95EECA}" type="presParOf" srcId="{9888A8AF-2682-457F-A011-79312CE94C6C}" destId="{65606AF3-DC89-4093-8EF0-864978832936}" srcOrd="1" destOrd="0" presId="urn:microsoft.com/office/officeart/2005/8/layout/venn2"/>
    <dgm:cxn modelId="{D4F62DF2-4184-49EE-9A69-C1A8DB77C431}" type="presParOf" srcId="{0D4B4590-3246-4A23-A593-400242F65794}" destId="{0822FB2A-AA37-4DE3-9CDD-31FA731C1FE6}" srcOrd="1" destOrd="0" presId="urn:microsoft.com/office/officeart/2005/8/layout/venn2"/>
    <dgm:cxn modelId="{5F6B84D7-A302-4574-B702-639548E8A827}" type="presParOf" srcId="{0822FB2A-AA37-4DE3-9CDD-31FA731C1FE6}" destId="{DF708358-8B9C-422B-B809-28F4A53C1DD0}" srcOrd="0" destOrd="0" presId="urn:microsoft.com/office/officeart/2005/8/layout/venn2"/>
    <dgm:cxn modelId="{FE8FEFB2-BBEC-4A5B-844A-85BF6216DA0F}" type="presParOf" srcId="{0822FB2A-AA37-4DE3-9CDD-31FA731C1FE6}" destId="{1A524499-D496-4B55-8BD1-F15C76514F6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8163B-BC9D-4CEB-848F-78D29B812A13}">
      <dsp:nvSpPr>
        <dsp:cNvPr id="0" name=""/>
        <dsp:cNvSpPr/>
      </dsp:nvSpPr>
      <dsp:spPr>
        <a:xfrm>
          <a:off x="1515232" y="138"/>
          <a:ext cx="1418295" cy="14182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Emergency Paid Sick Leave (EPSL)</a:t>
          </a:r>
          <a:endParaRPr lang="en-US" sz="1400" kern="1200" dirty="0"/>
        </a:p>
      </dsp:txBody>
      <dsp:txXfrm>
        <a:off x="1722936" y="207842"/>
        <a:ext cx="1002887" cy="1002887"/>
      </dsp:txXfrm>
    </dsp:sp>
    <dsp:sp modelId="{A684161A-4B05-4A4C-8851-6BF2D27FE09A}">
      <dsp:nvSpPr>
        <dsp:cNvPr id="0" name=""/>
        <dsp:cNvSpPr/>
      </dsp:nvSpPr>
      <dsp:spPr>
        <a:xfrm>
          <a:off x="1813074" y="1533599"/>
          <a:ext cx="822611" cy="8226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922111" y="1848165"/>
        <a:ext cx="604537" cy="193479"/>
      </dsp:txXfrm>
    </dsp:sp>
    <dsp:sp modelId="{2F767EDE-40D0-49CE-9E12-87B9A3620450}">
      <dsp:nvSpPr>
        <dsp:cNvPr id="0" name=""/>
        <dsp:cNvSpPr/>
      </dsp:nvSpPr>
      <dsp:spPr>
        <a:xfrm>
          <a:off x="1515232" y="2471376"/>
          <a:ext cx="1418295" cy="14182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Emergency Family and Medical Leave (EFMLA)</a:t>
          </a:r>
          <a:endParaRPr lang="en-US" sz="1400" kern="1200" dirty="0"/>
        </a:p>
      </dsp:txBody>
      <dsp:txXfrm>
        <a:off x="1722936" y="2679080"/>
        <a:ext cx="1002887" cy="1002887"/>
      </dsp:txXfrm>
    </dsp:sp>
    <dsp:sp modelId="{DCA8948C-D0EB-4565-A162-8DEABA03A842}">
      <dsp:nvSpPr>
        <dsp:cNvPr id="0" name=""/>
        <dsp:cNvSpPr/>
      </dsp:nvSpPr>
      <dsp:spPr>
        <a:xfrm>
          <a:off x="3146271" y="1681102"/>
          <a:ext cx="451017" cy="5276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146271" y="1786623"/>
        <a:ext cx="315712" cy="316563"/>
      </dsp:txXfrm>
    </dsp:sp>
    <dsp:sp modelId="{14B34542-368D-4933-9167-DFFB593CE843}">
      <dsp:nvSpPr>
        <dsp:cNvPr id="0" name=""/>
        <dsp:cNvSpPr/>
      </dsp:nvSpPr>
      <dsp:spPr>
        <a:xfrm>
          <a:off x="3784504" y="526609"/>
          <a:ext cx="2836590" cy="2836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FFCRA</a:t>
          </a:r>
          <a:endParaRPr lang="en-US" sz="4400" kern="1200" dirty="0"/>
        </a:p>
      </dsp:txBody>
      <dsp:txXfrm>
        <a:off x="4199913" y="942018"/>
        <a:ext cx="2005772" cy="2005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6D1BB-3BC6-4E9D-8A8F-7C0ED2DC3307}">
      <dsp:nvSpPr>
        <dsp:cNvPr id="0" name=""/>
        <dsp:cNvSpPr/>
      </dsp:nvSpPr>
      <dsp:spPr>
        <a:xfrm>
          <a:off x="3138232" y="2318861"/>
          <a:ext cx="1653331" cy="165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Meets </a:t>
          </a:r>
          <a:r>
            <a:rPr lang="en-US" sz="3100" b="1" kern="1200" dirty="0" smtClean="0">
              <a:latin typeface="Arial Black" panose="020B0A04020102020204" pitchFamily="34" charset="0"/>
            </a:rPr>
            <a:t>1</a:t>
          </a:r>
          <a:r>
            <a:rPr lang="en-US" sz="3100" kern="1200" dirty="0" smtClean="0"/>
            <a:t> of </a:t>
          </a:r>
          <a:r>
            <a:rPr lang="en-US" sz="3100" b="1" kern="1200" dirty="0" smtClean="0">
              <a:latin typeface="Arial Black" panose="020B0A04020102020204" pitchFamily="34" charset="0"/>
            </a:rPr>
            <a:t>6</a:t>
          </a:r>
          <a:endParaRPr lang="en-US" sz="3100" b="1" kern="1200" dirty="0">
            <a:latin typeface="Arial Black" panose="020B0A04020102020204" pitchFamily="34" charset="0"/>
          </a:endParaRPr>
        </a:p>
      </dsp:txBody>
      <dsp:txXfrm>
        <a:off x="3380357" y="2560986"/>
        <a:ext cx="1169081" cy="1169081"/>
      </dsp:txXfrm>
    </dsp:sp>
    <dsp:sp modelId="{1396029F-C666-4500-819E-DF8AEE114377}">
      <dsp:nvSpPr>
        <dsp:cNvPr id="0" name=""/>
        <dsp:cNvSpPr/>
      </dsp:nvSpPr>
      <dsp:spPr>
        <a:xfrm rot="16200000">
          <a:off x="3789307" y="1716429"/>
          <a:ext cx="351182" cy="562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41985" y="1881533"/>
        <a:ext cx="245827" cy="337280"/>
      </dsp:txXfrm>
    </dsp:sp>
    <dsp:sp modelId="{8D28C676-82D5-48F8-8C86-A0BA36498F3F}">
      <dsp:nvSpPr>
        <dsp:cNvPr id="0" name=""/>
        <dsp:cNvSpPr/>
      </dsp:nvSpPr>
      <dsp:spPr>
        <a:xfrm>
          <a:off x="3138232" y="2920"/>
          <a:ext cx="1653331" cy="165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Employee under quarantine or isolation Order</a:t>
          </a:r>
          <a:endParaRPr lang="en-US" sz="1500" kern="1200" dirty="0"/>
        </a:p>
      </dsp:txBody>
      <dsp:txXfrm>
        <a:off x="3380357" y="245045"/>
        <a:ext cx="1169081" cy="1169081"/>
      </dsp:txXfrm>
    </dsp:sp>
    <dsp:sp modelId="{30F859F9-5EB0-4228-837B-38D65C1B4CA7}">
      <dsp:nvSpPr>
        <dsp:cNvPr id="0" name=""/>
        <dsp:cNvSpPr/>
      </dsp:nvSpPr>
      <dsp:spPr>
        <a:xfrm rot="19800000">
          <a:off x="4783531" y="2290445"/>
          <a:ext cx="351182" cy="562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790588" y="2429210"/>
        <a:ext cx="245827" cy="337280"/>
      </dsp:txXfrm>
    </dsp:sp>
    <dsp:sp modelId="{7907403E-147F-4565-AF0D-DF0CBA197E66}">
      <dsp:nvSpPr>
        <dsp:cNvPr id="0" name=""/>
        <dsp:cNvSpPr/>
      </dsp:nvSpPr>
      <dsp:spPr>
        <a:xfrm>
          <a:off x="5143895" y="1160891"/>
          <a:ext cx="1653331" cy="165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Employee advised to self-quarantine by health provider</a:t>
          </a:r>
          <a:endParaRPr lang="en-US" sz="1400" kern="1200" dirty="0"/>
        </a:p>
      </dsp:txBody>
      <dsp:txXfrm>
        <a:off x="5386020" y="1403016"/>
        <a:ext cx="1169081" cy="1169081"/>
      </dsp:txXfrm>
    </dsp:sp>
    <dsp:sp modelId="{DFB5EE19-ED8F-4491-8573-AE66CB206785}">
      <dsp:nvSpPr>
        <dsp:cNvPr id="0" name=""/>
        <dsp:cNvSpPr/>
      </dsp:nvSpPr>
      <dsp:spPr>
        <a:xfrm rot="1800000">
          <a:off x="4783531" y="3438476"/>
          <a:ext cx="351182" cy="562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790588" y="3524563"/>
        <a:ext cx="245827" cy="337280"/>
      </dsp:txXfrm>
    </dsp:sp>
    <dsp:sp modelId="{83ED24F4-A967-4E3B-868D-893E13292ABC}">
      <dsp:nvSpPr>
        <dsp:cNvPr id="0" name=""/>
        <dsp:cNvSpPr/>
      </dsp:nvSpPr>
      <dsp:spPr>
        <a:xfrm>
          <a:off x="5143895" y="3476831"/>
          <a:ext cx="1653331" cy="165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Employee Experiencing COVID-19 symptoms &amp; seeking diagnosis</a:t>
          </a:r>
          <a:endParaRPr lang="en-US" sz="1400" kern="1200" dirty="0"/>
        </a:p>
      </dsp:txBody>
      <dsp:txXfrm>
        <a:off x="5386020" y="3718956"/>
        <a:ext cx="1169081" cy="1169081"/>
      </dsp:txXfrm>
    </dsp:sp>
    <dsp:sp modelId="{0FB331BE-381C-4256-A881-58FA8AF9E8E8}">
      <dsp:nvSpPr>
        <dsp:cNvPr id="0" name=""/>
        <dsp:cNvSpPr/>
      </dsp:nvSpPr>
      <dsp:spPr>
        <a:xfrm rot="5400000">
          <a:off x="3789307" y="4012491"/>
          <a:ext cx="351182" cy="562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41985" y="4072240"/>
        <a:ext cx="245827" cy="337280"/>
      </dsp:txXfrm>
    </dsp:sp>
    <dsp:sp modelId="{F5A3662E-4DD9-40DA-9880-DB4BF26B5E51}">
      <dsp:nvSpPr>
        <dsp:cNvPr id="0" name=""/>
        <dsp:cNvSpPr/>
      </dsp:nvSpPr>
      <dsp:spPr>
        <a:xfrm>
          <a:off x="3138232" y="4634801"/>
          <a:ext cx="1653331" cy="165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Caring for one advised to quarantine or self-isolate</a:t>
          </a:r>
          <a:endParaRPr lang="en-US" sz="1400" kern="1200" dirty="0"/>
        </a:p>
      </dsp:txBody>
      <dsp:txXfrm>
        <a:off x="3380357" y="4876926"/>
        <a:ext cx="1169081" cy="1169081"/>
      </dsp:txXfrm>
    </dsp:sp>
    <dsp:sp modelId="{5C5FEAD1-198F-474C-8E15-34291B853A9A}">
      <dsp:nvSpPr>
        <dsp:cNvPr id="0" name=""/>
        <dsp:cNvSpPr/>
      </dsp:nvSpPr>
      <dsp:spPr>
        <a:xfrm rot="9000000">
          <a:off x="2795083" y="3438476"/>
          <a:ext cx="351182" cy="562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93381" y="3524563"/>
        <a:ext cx="245827" cy="337280"/>
      </dsp:txXfrm>
    </dsp:sp>
    <dsp:sp modelId="{F7ADB74E-7BE1-4FB6-8630-E290BC0818D0}">
      <dsp:nvSpPr>
        <dsp:cNvPr id="0" name=""/>
        <dsp:cNvSpPr/>
      </dsp:nvSpPr>
      <dsp:spPr>
        <a:xfrm>
          <a:off x="1132569" y="3476831"/>
          <a:ext cx="1653331" cy="165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Caring for employee’s child with closed school or child care</a:t>
          </a:r>
          <a:endParaRPr lang="en-US" sz="1400" kern="1200" dirty="0"/>
        </a:p>
      </dsp:txBody>
      <dsp:txXfrm>
        <a:off x="1374694" y="3718956"/>
        <a:ext cx="1169081" cy="1169081"/>
      </dsp:txXfrm>
    </dsp:sp>
    <dsp:sp modelId="{4D13268C-4BAD-46D4-BBE9-01C425C952F4}">
      <dsp:nvSpPr>
        <dsp:cNvPr id="0" name=""/>
        <dsp:cNvSpPr/>
      </dsp:nvSpPr>
      <dsp:spPr>
        <a:xfrm rot="12600000">
          <a:off x="2795083" y="2290445"/>
          <a:ext cx="351182" cy="5621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93381" y="2429210"/>
        <a:ext cx="245827" cy="337280"/>
      </dsp:txXfrm>
    </dsp:sp>
    <dsp:sp modelId="{C0472D72-A71E-4A4C-8B53-D751716D108C}">
      <dsp:nvSpPr>
        <dsp:cNvPr id="0" name=""/>
        <dsp:cNvSpPr/>
      </dsp:nvSpPr>
      <dsp:spPr>
        <a:xfrm>
          <a:off x="1132569" y="1160891"/>
          <a:ext cx="1653331" cy="1653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Experiencing substantially similar conditions</a:t>
          </a:r>
          <a:endParaRPr lang="en-US" sz="1400" kern="1200" dirty="0"/>
        </a:p>
      </dsp:txBody>
      <dsp:txXfrm>
        <a:off x="1374694" y="1403016"/>
        <a:ext cx="1169081" cy="1169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E59FE-833B-4369-B462-1D384D85FD00}">
      <dsp:nvSpPr>
        <dsp:cNvPr id="0" name=""/>
        <dsp:cNvSpPr/>
      </dsp:nvSpPr>
      <dsp:spPr>
        <a:xfrm>
          <a:off x="498030" y="0"/>
          <a:ext cx="5167807" cy="5167807"/>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EFMLA</a:t>
          </a:r>
          <a:r>
            <a:rPr lang="en-US" sz="1800" kern="1200" dirty="0" smtClean="0"/>
            <a:t>  </a:t>
          </a:r>
          <a:r>
            <a:rPr lang="en-US" sz="2400" kern="1200" dirty="0" smtClean="0"/>
            <a:t>Additional       10 weeks</a:t>
          </a:r>
          <a:endParaRPr lang="en-US" sz="2400" kern="1200" dirty="0"/>
        </a:p>
      </dsp:txBody>
      <dsp:txXfrm>
        <a:off x="1725385" y="387585"/>
        <a:ext cx="2713098" cy="878527"/>
      </dsp:txXfrm>
    </dsp:sp>
    <dsp:sp modelId="{DF708358-8B9C-422B-B809-28F4A53C1DD0}">
      <dsp:nvSpPr>
        <dsp:cNvPr id="0" name=""/>
        <dsp:cNvSpPr/>
      </dsp:nvSpPr>
      <dsp:spPr>
        <a:xfrm>
          <a:off x="1689430" y="2393101"/>
          <a:ext cx="2857047" cy="27549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EPSL  </a:t>
          </a:r>
          <a:r>
            <a:rPr lang="en-US" sz="1800" kern="1200" dirty="0" smtClean="0"/>
            <a:t>   </a:t>
          </a:r>
          <a:r>
            <a:rPr lang="en-US" sz="2400" kern="1200" dirty="0" smtClean="0"/>
            <a:t> Up to 80 hours</a:t>
          </a:r>
        </a:p>
        <a:p>
          <a:pPr lvl="0" algn="ctr" defTabSz="1422400">
            <a:lnSpc>
              <a:spcPct val="90000"/>
            </a:lnSpc>
            <a:spcBef>
              <a:spcPct val="0"/>
            </a:spcBef>
            <a:spcAft>
              <a:spcPct val="35000"/>
            </a:spcAft>
          </a:pPr>
          <a:r>
            <a:rPr lang="en-US" sz="2000" i="1" kern="1200" dirty="0" smtClean="0"/>
            <a:t>May overlap with first 2 weeks of EFMLA</a:t>
          </a:r>
          <a:endParaRPr lang="en-US" sz="2000" i="1" kern="1200" dirty="0"/>
        </a:p>
      </dsp:txBody>
      <dsp:txXfrm>
        <a:off x="2107835" y="3081831"/>
        <a:ext cx="2020237" cy="137745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F27A5-C534-4548-9DAC-FD8C79F9A3F7}" type="datetimeFigureOut">
              <a:rPr lang="en-US" smtClean="0"/>
              <a:t>8/4/2020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AD5E5-A3C1-484F-8591-264424BA0689}" type="slidenum">
              <a:rPr lang="en-US" smtClean="0"/>
              <a:t>‹#›</a:t>
            </a:fld>
            <a:endParaRPr lang="en-US"/>
          </a:p>
        </p:txBody>
      </p:sp>
    </p:spTree>
    <p:extLst>
      <p:ext uri="{BB962C8B-B14F-4D97-AF65-F5344CB8AC3E}">
        <p14:creationId xmlns:p14="http://schemas.microsoft.com/office/powerpoint/2010/main" val="21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6000" b="0" i="0">
                <a:solidFill>
                  <a:schemeClr val="bg1"/>
                </a:solidFill>
                <a:latin typeface="+mj-lt"/>
                <a:ea typeface="Tungsten Medium" charset="0"/>
                <a:cs typeface="Tungsten Medium"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1"/>
            <a:ext cx="8534400" cy="954157"/>
          </a:xfrm>
        </p:spPr>
        <p:txBody>
          <a:bodyPr/>
          <a:lstStyle>
            <a:lvl1pPr marL="0" indent="0" algn="ctr">
              <a:buNone/>
              <a:defRPr i="1">
                <a:solidFill>
                  <a:schemeClr val="bg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p:nvPr userDrawn="1"/>
        </p:nvSpPr>
        <p:spPr>
          <a:xfrm>
            <a:off x="10959548" y="5632174"/>
            <a:ext cx="914400" cy="914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61276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800" b="1">
                <a:solidFill>
                  <a:srgbClr val="500000"/>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solidFill>
                  <a:schemeClr val="tx1"/>
                </a:solidFill>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F381FC-DEAD-44D4-885E-3FC6AD49F8E4}" type="datetime1">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a:p>
        </p:txBody>
      </p:sp>
    </p:spTree>
    <p:extLst>
      <p:ext uri="{BB962C8B-B14F-4D97-AF65-F5344CB8AC3E}">
        <p14:creationId xmlns:p14="http://schemas.microsoft.com/office/powerpoint/2010/main" val="2966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4648" b="10877"/>
          <a:stretch/>
        </p:blipFill>
        <p:spPr>
          <a:xfrm>
            <a:off x="50901" y="136477"/>
            <a:ext cx="12027367" cy="6591869"/>
          </a:xfrm>
          <a:prstGeom prst="rect">
            <a:avLst/>
          </a:prstGeom>
        </p:spPr>
      </p:pic>
      <p:sp>
        <p:nvSpPr>
          <p:cNvPr id="9" name="Rectangle 8"/>
          <p:cNvSpPr/>
          <p:nvPr userDrawn="1"/>
        </p:nvSpPr>
        <p:spPr>
          <a:xfrm>
            <a:off x="4285289" y="4567555"/>
            <a:ext cx="3673303" cy="74142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4035" y="420832"/>
            <a:ext cx="5263362" cy="862057"/>
          </a:xfrm>
          <a:prstGeom prst="rect">
            <a:avLst/>
          </a:prstGeom>
        </p:spPr>
      </p:pic>
      <p:sp>
        <p:nvSpPr>
          <p:cNvPr id="11" name="Rectangle 10"/>
          <p:cNvSpPr/>
          <p:nvPr userDrawn="1"/>
        </p:nvSpPr>
        <p:spPr>
          <a:xfrm>
            <a:off x="50902" y="5754690"/>
            <a:ext cx="12167601" cy="830997"/>
          </a:xfrm>
          <a:prstGeom prst="rect">
            <a:avLst/>
          </a:prstGeom>
        </p:spPr>
        <p:txBody>
          <a:bodyPr wrap="square">
            <a:spAutoFit/>
          </a:bodyPr>
          <a:lstStyle/>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HROE CORE VALUES: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Integrity  </a:t>
            </a:r>
            <a:r>
              <a:rPr lang="en-US"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Diversity &amp; Inclusion  </a:t>
            </a:r>
            <a:r>
              <a:rPr lang="en-US"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Excellence  </a:t>
            </a:r>
            <a:r>
              <a:rPr lang="en-US"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Respect  </a:t>
            </a:r>
            <a:r>
              <a:rPr lang="en-US"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Innovation </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Engagement</a:t>
            </a:r>
            <a:endParaRPr lang="en-US" sz="2400" dirty="0">
              <a:solidFill>
                <a:schemeClr val="bg1"/>
              </a:solidFill>
            </a:endParaRPr>
          </a:p>
        </p:txBody>
      </p:sp>
    </p:spTree>
    <p:extLst>
      <p:ext uri="{BB962C8B-B14F-4D97-AF65-F5344CB8AC3E}">
        <p14:creationId xmlns:p14="http://schemas.microsoft.com/office/powerpoint/2010/main" val="25802407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30168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06400" y="6275155"/>
            <a:ext cx="2844800" cy="225002"/>
          </a:xfrm>
          <a:prstGeom prst="rect">
            <a:avLst/>
          </a:prstGeom>
        </p:spPr>
        <p:txBody>
          <a:bodyPr vert="horz" lIns="91440" tIns="45720" rIns="91440" bIns="45720" rtlCol="0" anchor="ctr"/>
          <a:lstStyle>
            <a:lvl1pPr algn="l">
              <a:defRPr sz="1400" b="1">
                <a:solidFill>
                  <a:schemeClr val="tx1">
                    <a:tint val="75000"/>
                  </a:schemeClr>
                </a:solidFill>
              </a:defRPr>
            </a:lvl1pPr>
          </a:lstStyle>
          <a:p>
            <a:fld id="{20886DBD-2955-48D9-8B7F-B1D0CD575C7F}" type="datetime1">
              <a:rPr lang="en-US" smtClean="0"/>
              <a:pPr/>
              <a:t>8/4/2020</a:t>
            </a:fld>
            <a:endParaRPr lang="en-US" dirty="0"/>
          </a:p>
        </p:txBody>
      </p:sp>
      <p:sp>
        <p:nvSpPr>
          <p:cNvPr id="5" name="Footer Placeholder 4"/>
          <p:cNvSpPr>
            <a:spLocks noGrp="1"/>
          </p:cNvSpPr>
          <p:nvPr>
            <p:ph type="ftr" sz="quarter" idx="3"/>
          </p:nvPr>
        </p:nvSpPr>
        <p:spPr>
          <a:xfrm>
            <a:off x="4165600" y="6569880"/>
            <a:ext cx="3860800" cy="22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16047" y="6275155"/>
            <a:ext cx="2844800" cy="225002"/>
          </a:xfrm>
          <a:prstGeom prst="rect">
            <a:avLst/>
          </a:prstGeom>
        </p:spPr>
        <p:txBody>
          <a:bodyPr vert="horz" lIns="91440" tIns="45720" rIns="91440" bIns="45720" rtlCol="0" anchor="ctr"/>
          <a:lstStyle>
            <a:lvl1pPr algn="r">
              <a:defRPr sz="1200" b="1">
                <a:solidFill>
                  <a:schemeClr val="tx1">
                    <a:tint val="75000"/>
                  </a:schemeClr>
                </a:solidFill>
              </a:defRPr>
            </a:lvl1pPr>
          </a:lstStyle>
          <a:p>
            <a:r>
              <a:rPr lang="en-US" dirty="0" smtClean="0"/>
              <a:t> </a:t>
            </a:r>
            <a:r>
              <a:rPr lang="en-US" sz="1400" dirty="0" smtClean="0"/>
              <a:t>Slide </a:t>
            </a:r>
            <a:fld id="{F06A5241-12CB-C64D-AE38-6540AC6C648E}" type="slidenum">
              <a:rPr lang="en-US" sz="1400" smtClean="0"/>
              <a:pPr/>
              <a:t>‹#›</a:t>
            </a:fld>
            <a:endParaRPr lang="en-US" sz="1400" dirty="0"/>
          </a:p>
        </p:txBody>
      </p:sp>
    </p:spTree>
    <p:extLst>
      <p:ext uri="{BB962C8B-B14F-4D97-AF65-F5344CB8AC3E}">
        <p14:creationId xmlns:p14="http://schemas.microsoft.com/office/powerpoint/2010/main" val="8559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457200" rtl="0" eaLnBrk="1" latinLnBrk="0" hangingPunct="1">
        <a:spcBef>
          <a:spcPct val="0"/>
        </a:spcBef>
        <a:buNone/>
        <a:defRPr lang="en-US" sz="4800" b="1" i="0" kern="1200" spc="100" baseline="0" dirty="0" smtClean="0">
          <a:solidFill>
            <a:srgbClr val="500000"/>
          </a:solidFill>
          <a:latin typeface="+mn-lt"/>
          <a:ea typeface="Tungsten Medium" charset="0"/>
          <a:cs typeface="Tungsten Medium"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Georgia" charset="0"/>
          <a:cs typeface="Georgia"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Georgia" charset="0"/>
          <a:cs typeface="Georgia"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Georgia" charset="0"/>
          <a:cs typeface="Georgia"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Georgia" charset="0"/>
          <a:cs typeface="Georgia"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Georgia" charset="0"/>
          <a:cs typeface="Georgi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enefits@tamu.edu?subject=COVID-19%20question" TargetMode="External"/><Relationship Id="rId2" Type="http://schemas.openxmlformats.org/officeDocument/2006/relationships/hyperlink" Target="https://employees.tamu.edu/covid-19/FFCRA" TargetMode="External"/><Relationship Id="rId1" Type="http://schemas.openxmlformats.org/officeDocument/2006/relationships/slideLayout" Target="../slideLayouts/slideLayout2.xml"/><Relationship Id="rId4" Type="http://schemas.openxmlformats.org/officeDocument/2006/relationships/hyperlink" Target="mailto:hschr@tamu.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employees.tamu.edu/media/1602620/epsl-request-form.pdf"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mployees.tamu.edu/media/1602621/efmla-request-form.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11680"/>
            <a:ext cx="10363200" cy="3048000"/>
          </a:xfrm>
        </p:spPr>
        <p:txBody>
          <a:bodyPr>
            <a:normAutofit/>
          </a:bodyPr>
          <a:lstStyle/>
          <a:p>
            <a:pPr algn="ctr"/>
            <a:r>
              <a:rPr lang="en-US" sz="4000" b="1" dirty="0" smtClean="0">
                <a:solidFill>
                  <a:srgbClr val="500000"/>
                </a:solidFill>
                <a:cs typeface="Frutiger LT Std 55 Roman"/>
              </a:rPr>
              <a:t>FAMILIES FIRST CORONAVIRUS RESPONSE ACT (FFCRA)</a:t>
            </a:r>
            <a:br>
              <a:rPr lang="en-US" sz="4000" b="1" dirty="0" smtClean="0">
                <a:solidFill>
                  <a:srgbClr val="500000"/>
                </a:solidFill>
                <a:cs typeface="Frutiger LT Std 55 Roman"/>
              </a:rPr>
            </a:br>
            <a:r>
              <a:rPr lang="en-US" sz="4000" b="1" dirty="0" smtClean="0">
                <a:solidFill>
                  <a:srgbClr val="500000"/>
                </a:solidFill>
                <a:cs typeface="Frutiger LT Std 55 Roman"/>
              </a:rPr>
              <a:t>Q&amp;A SESSION </a:t>
            </a:r>
            <a:br>
              <a:rPr lang="en-US" sz="4000" b="1" dirty="0" smtClean="0">
                <a:solidFill>
                  <a:srgbClr val="500000"/>
                </a:solidFill>
                <a:cs typeface="Frutiger LT Std 55 Roman"/>
              </a:rPr>
            </a:br>
            <a:r>
              <a:rPr lang="en-US" sz="4000" b="1" dirty="0" smtClean="0">
                <a:solidFill>
                  <a:srgbClr val="500000"/>
                </a:solidFill>
                <a:cs typeface="Frutiger LT Std 55 Roman"/>
              </a:rPr>
              <a:t>University Staff Council</a:t>
            </a:r>
            <a:endParaRPr lang="en-US" sz="4000" b="1" dirty="0">
              <a:solidFill>
                <a:srgbClr val="500000"/>
              </a:solidFill>
              <a:cs typeface="Frutiger LT Std 55 Roman"/>
            </a:endParaRPr>
          </a:p>
        </p:txBody>
      </p:sp>
      <p:sp>
        <p:nvSpPr>
          <p:cNvPr id="3" name="Subtitle 2"/>
          <p:cNvSpPr>
            <a:spLocks noGrp="1"/>
          </p:cNvSpPr>
          <p:nvPr>
            <p:ph type="subTitle" idx="1"/>
          </p:nvPr>
        </p:nvSpPr>
        <p:spPr>
          <a:xfrm>
            <a:off x="1828800" y="5532121"/>
            <a:ext cx="8534400" cy="954157"/>
          </a:xfrm>
        </p:spPr>
        <p:txBody>
          <a:bodyPr>
            <a:noAutofit/>
          </a:bodyPr>
          <a:lstStyle/>
          <a:p>
            <a:r>
              <a:rPr lang="en-US" sz="2400" dirty="0" smtClean="0">
                <a:solidFill>
                  <a:srgbClr val="500000"/>
                </a:solidFill>
                <a:cs typeface="Frutiger LT Std 55 Roman"/>
              </a:rPr>
              <a:t>Human Resources &amp; Organizational Effectiveness</a:t>
            </a:r>
          </a:p>
          <a:p>
            <a:endParaRPr lang="en-US" sz="700" dirty="0" smtClean="0">
              <a:solidFill>
                <a:srgbClr val="500000"/>
              </a:solidFill>
              <a:cs typeface="Frutiger LT Std 55 Roman"/>
            </a:endParaRPr>
          </a:p>
          <a:p>
            <a:r>
              <a:rPr lang="en-US" sz="1800" dirty="0" smtClean="0">
                <a:solidFill>
                  <a:srgbClr val="500000"/>
                </a:solidFill>
                <a:cs typeface="Frutiger LT Std 55 Roman"/>
              </a:rPr>
              <a:t>June 16, 2020</a:t>
            </a:r>
            <a:endParaRPr lang="en-US" sz="1800" dirty="0">
              <a:solidFill>
                <a:srgbClr val="500000"/>
              </a:solidFill>
              <a:cs typeface="Frutiger LT Std 55 Roman"/>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4358"/>
          <a:stretch/>
        </p:blipFill>
        <p:spPr>
          <a:xfrm>
            <a:off x="1828800" y="4882410"/>
            <a:ext cx="8537051" cy="376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610" y="422373"/>
            <a:ext cx="1922780" cy="1708053"/>
          </a:xfrm>
          <a:prstGeom prst="rect">
            <a:avLst/>
          </a:prstGeom>
        </p:spPr>
      </p:pic>
    </p:spTree>
    <p:extLst>
      <p:ext uri="{BB962C8B-B14F-4D97-AF65-F5344CB8AC3E}">
        <p14:creationId xmlns:p14="http://schemas.microsoft.com/office/powerpoint/2010/main" val="775551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760842"/>
          </a:xfrm>
        </p:spPr>
        <p:txBody>
          <a:bodyPr>
            <a:normAutofit/>
          </a:bodyPr>
          <a:lstStyle/>
          <a:p>
            <a:pPr marL="514350" indent="-514350">
              <a:buFont typeface="+mj-lt"/>
              <a:buAutoNum type="arabicPeriod"/>
            </a:pPr>
            <a:r>
              <a:rPr lang="en-US" b="1" dirty="0"/>
              <a:t>Visit </a:t>
            </a:r>
            <a:r>
              <a:rPr lang="en-US" b="1" u="sng" dirty="0">
                <a:hlinkClick r:id="rId2"/>
              </a:rPr>
              <a:t>https://</a:t>
            </a:r>
            <a:r>
              <a:rPr lang="en-US" b="1" u="sng" dirty="0" smtClean="0">
                <a:hlinkClick r:id="rId2"/>
              </a:rPr>
              <a:t>employees.tamu.edu/covid-19/FFCRA</a:t>
            </a:r>
            <a:endParaRPr lang="en-US" b="1" u="sng" dirty="0" smtClean="0"/>
          </a:p>
          <a:p>
            <a:pPr marL="914400" lvl="1" indent="-514350">
              <a:buFont typeface="Arial" panose="020B0604020202020204" pitchFamily="34" charset="0"/>
              <a:buChar char="•"/>
            </a:pPr>
            <a:r>
              <a:rPr lang="en-US" b="1" dirty="0" smtClean="0"/>
              <a:t>FAQs</a:t>
            </a:r>
          </a:p>
          <a:p>
            <a:pPr marL="914400" lvl="1" indent="-514350">
              <a:buFont typeface="Arial" panose="020B0604020202020204" pitchFamily="34" charset="0"/>
              <a:buChar char="•"/>
            </a:pPr>
            <a:r>
              <a:rPr lang="en-US" b="1" dirty="0" smtClean="0"/>
              <a:t>Request Forms</a:t>
            </a:r>
          </a:p>
          <a:p>
            <a:pPr marL="914400" lvl="1" indent="-514350">
              <a:buFont typeface="Arial" panose="020B0604020202020204" pitchFamily="34" charset="0"/>
              <a:buChar char="•"/>
            </a:pPr>
            <a:r>
              <a:rPr lang="en-US" b="1" dirty="0" smtClean="0"/>
              <a:t>Workday Job Aid</a:t>
            </a:r>
          </a:p>
          <a:p>
            <a:pPr marL="514350" indent="-514350">
              <a:buFont typeface="+mj-lt"/>
              <a:buAutoNum type="arabicPeriod"/>
            </a:pPr>
            <a:r>
              <a:rPr lang="en-US" dirty="0"/>
              <a:t>A</a:t>
            </a:r>
            <a:r>
              <a:rPr lang="en-US" dirty="0" smtClean="0"/>
              <a:t>ll </a:t>
            </a:r>
            <a:r>
              <a:rPr lang="en-US" dirty="0"/>
              <a:t>leave-related questions concerning the coronavirus, including the use of EPSL or EFMLA, should be emailed to </a:t>
            </a:r>
            <a:r>
              <a:rPr lang="en-US" b="1" u="sng" dirty="0">
                <a:hlinkClick r:id="rId3"/>
              </a:rPr>
              <a:t>benefits@tamu.edu</a:t>
            </a:r>
            <a:r>
              <a:rPr lang="en-US" dirty="0"/>
              <a:t> for TAMU or </a:t>
            </a:r>
            <a:r>
              <a:rPr lang="en-US" b="1" u="sng" dirty="0">
                <a:hlinkClick r:id="rId4"/>
              </a:rPr>
              <a:t>hschr@tamu.edu</a:t>
            </a:r>
            <a:r>
              <a:rPr lang="en-US" dirty="0"/>
              <a:t> for </a:t>
            </a:r>
            <a:r>
              <a:rPr lang="en-US" dirty="0" smtClean="0"/>
              <a:t>HSC</a:t>
            </a:r>
          </a:p>
        </p:txBody>
      </p:sp>
      <p:sp>
        <p:nvSpPr>
          <p:cNvPr id="10" name="Title 1"/>
          <p:cNvSpPr>
            <a:spLocks noGrp="1"/>
          </p:cNvSpPr>
          <p:nvPr>
            <p:ph type="title"/>
          </p:nvPr>
        </p:nvSpPr>
        <p:spPr>
          <a:xfrm>
            <a:off x="701819" y="437515"/>
            <a:ext cx="5833165" cy="862120"/>
          </a:xfrm>
          <a:solidFill>
            <a:srgbClr val="500000"/>
          </a:solidFill>
        </p:spPr>
        <p:txBody>
          <a:bodyPr>
            <a:noAutofit/>
          </a:bodyPr>
          <a:lstStyle/>
          <a:p>
            <a:r>
              <a:rPr lang="en-US" dirty="0" smtClean="0">
                <a:solidFill>
                  <a:schemeClr val="bg1"/>
                </a:solidFill>
              </a:rPr>
              <a:t>Resources</a:t>
            </a:r>
            <a:endParaRPr lang="en-US" dirty="0">
              <a:solidFill>
                <a:schemeClr val="bg1"/>
              </a:solidFill>
            </a:endParaRPr>
          </a:p>
        </p:txBody>
      </p:sp>
      <p:sp>
        <p:nvSpPr>
          <p:cNvPr id="14" name="Rectangle 13"/>
          <p:cNvSpPr/>
          <p:nvPr/>
        </p:nvSpPr>
        <p:spPr>
          <a:xfrm>
            <a:off x="835169" y="1170218"/>
            <a:ext cx="5467212" cy="60981"/>
          </a:xfrm>
          <a:prstGeom prst="rect">
            <a:avLst/>
          </a:prstGeom>
          <a:solidFill>
            <a:srgbClr val="FCE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06A5241-12CB-C64D-AE38-6540AC6C648E}" type="slidenum">
              <a:rPr lang="en-US" smtClean="0"/>
              <a:pPr/>
              <a:t>10</a:t>
            </a:fld>
            <a:endParaRPr lang="en-US"/>
          </a:p>
        </p:txBody>
      </p:sp>
    </p:spTree>
    <p:extLst>
      <p:ext uri="{BB962C8B-B14F-4D97-AF65-F5344CB8AC3E}">
        <p14:creationId xmlns:p14="http://schemas.microsoft.com/office/powerpoint/2010/main" val="1993640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5871329"/>
          </a:xfrm>
        </p:spPr>
        <p:txBody>
          <a:bodyPr>
            <a:normAutofit/>
          </a:bodyPr>
          <a:lstStyle/>
          <a:p>
            <a:pPr algn="ctr"/>
            <a:r>
              <a:rPr lang="en-US" sz="6000" dirty="0" smtClean="0"/>
              <a:t>Question &amp; Answer Session</a:t>
            </a:r>
            <a:r>
              <a:rPr lang="en-US" sz="9600" dirty="0" smtClean="0"/>
              <a:t/>
            </a:r>
            <a:br>
              <a:rPr lang="en-US" sz="9600" dirty="0" smtClean="0"/>
            </a:br>
            <a:r>
              <a:rPr lang="en-US" sz="3200" dirty="0" smtClean="0"/>
              <a:t/>
            </a:r>
            <a:br>
              <a:rPr lang="en-US" sz="3200" dirty="0" smtClean="0"/>
            </a:br>
            <a:r>
              <a:rPr lang="en-US" sz="3200" dirty="0" smtClean="0"/>
              <a:t>Please type your questions in the chat and refer to the slide number if needed. </a:t>
            </a:r>
            <a:br>
              <a:rPr lang="en-US" sz="3200" dirty="0" smtClean="0"/>
            </a:br>
            <a:r>
              <a:rPr lang="en-US" sz="3200" dirty="0" smtClean="0"/>
              <a:t>If you need to articulate your question verbally, then go to the participant panel and raise your hand.</a:t>
            </a:r>
            <a:endParaRPr lang="en-US" sz="3200" dirty="0"/>
          </a:p>
        </p:txBody>
      </p:sp>
      <p:sp>
        <p:nvSpPr>
          <p:cNvPr id="3" name="Slide Number Placeholder 2"/>
          <p:cNvSpPr>
            <a:spLocks noGrp="1"/>
          </p:cNvSpPr>
          <p:nvPr>
            <p:ph type="sldNum" sz="quarter" idx="12"/>
          </p:nvPr>
        </p:nvSpPr>
        <p:spPr/>
        <p:txBody>
          <a:bodyPr/>
          <a:lstStyle/>
          <a:p>
            <a:fld id="{F06A5241-12CB-C64D-AE38-6540AC6C648E}" type="slidenum">
              <a:rPr lang="en-US" smtClean="0"/>
              <a:pPr/>
              <a:t>11</a:t>
            </a:fld>
            <a:endParaRPr lang="en-US"/>
          </a:p>
        </p:txBody>
      </p:sp>
    </p:spTree>
    <p:extLst>
      <p:ext uri="{BB962C8B-B14F-4D97-AF65-F5344CB8AC3E}">
        <p14:creationId xmlns:p14="http://schemas.microsoft.com/office/powerpoint/2010/main" val="396862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1810" y="824753"/>
            <a:ext cx="7331251" cy="4536141"/>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3000" b="1" dirty="0" smtClean="0">
              <a:cs typeface="Frutiger LT Std 55 Roman"/>
            </a:endParaRPr>
          </a:p>
          <a:p>
            <a:pPr>
              <a:lnSpc>
                <a:spcPct val="120000"/>
              </a:lnSpc>
            </a:pPr>
            <a:endParaRPr lang="en-US" sz="3000" b="1" dirty="0" smtClean="0">
              <a:cs typeface="Frutiger LT Std 55 Roman"/>
            </a:endParaRPr>
          </a:p>
          <a:p>
            <a:pPr>
              <a:lnSpc>
                <a:spcPct val="120000"/>
              </a:lnSpc>
            </a:pPr>
            <a:r>
              <a:rPr lang="en-US" sz="3000" b="1" dirty="0">
                <a:cs typeface="Frutiger LT Std 55 Roman"/>
              </a:rPr>
              <a:t>Andy Barna</a:t>
            </a:r>
          </a:p>
          <a:p>
            <a:pPr>
              <a:lnSpc>
                <a:spcPct val="120000"/>
              </a:lnSpc>
            </a:pPr>
            <a:r>
              <a:rPr lang="en-US" sz="3000" dirty="0" smtClean="0">
                <a:cs typeface="Frutiger LT Std 55 Roman"/>
              </a:rPr>
              <a:t>Director of </a:t>
            </a:r>
            <a:r>
              <a:rPr lang="en-US" sz="3000" dirty="0">
                <a:cs typeface="Frutiger LT Std 55 Roman"/>
              </a:rPr>
              <a:t>Employee Relations</a:t>
            </a:r>
          </a:p>
          <a:p>
            <a:pPr>
              <a:lnSpc>
                <a:spcPct val="120000"/>
              </a:lnSpc>
            </a:pPr>
            <a:endParaRPr lang="en-US" sz="3000" b="1" dirty="0" smtClean="0">
              <a:cs typeface="Frutiger LT Std 55 Roman"/>
            </a:endParaRPr>
          </a:p>
          <a:p>
            <a:pPr>
              <a:lnSpc>
                <a:spcPct val="120000"/>
              </a:lnSpc>
            </a:pPr>
            <a:r>
              <a:rPr lang="en-US" sz="3000" b="1" dirty="0" smtClean="0">
                <a:cs typeface="Frutiger LT Std 55 Roman"/>
              </a:rPr>
              <a:t>Mary Schubert</a:t>
            </a:r>
          </a:p>
          <a:p>
            <a:pPr>
              <a:lnSpc>
                <a:spcPct val="120000"/>
              </a:lnSpc>
            </a:pPr>
            <a:r>
              <a:rPr lang="en-US" sz="3000" dirty="0" smtClean="0">
                <a:cs typeface="Frutiger LT Std 55 Roman"/>
              </a:rPr>
              <a:t>Director, Office of Strategy Management</a:t>
            </a:r>
          </a:p>
          <a:p>
            <a:pPr>
              <a:lnSpc>
                <a:spcPct val="120000"/>
              </a:lnSpc>
            </a:pPr>
            <a:endParaRPr lang="en-US" sz="3000" dirty="0">
              <a:cs typeface="Frutiger LT Std 55 Roman"/>
            </a:endParaRPr>
          </a:p>
          <a:p>
            <a:pPr>
              <a:lnSpc>
                <a:spcPct val="120000"/>
              </a:lnSpc>
            </a:pPr>
            <a:r>
              <a:rPr lang="en-US" sz="3000" b="1" dirty="0">
                <a:cs typeface="Frutiger LT Std 55 Roman"/>
              </a:rPr>
              <a:t>Elizabeth Schwartz</a:t>
            </a:r>
            <a:r>
              <a:rPr lang="en-US" sz="3000" dirty="0">
                <a:cs typeface="Frutiger LT Std 55 Roman"/>
              </a:rPr>
              <a:t/>
            </a:r>
            <a:br>
              <a:rPr lang="en-US" sz="3000" dirty="0">
                <a:cs typeface="Frutiger LT Std 55 Roman"/>
              </a:rPr>
            </a:br>
            <a:r>
              <a:rPr lang="en-US" sz="3000" dirty="0">
                <a:cs typeface="Frutiger LT Std 55 Roman"/>
              </a:rPr>
              <a:t>Director, Total Rewards</a:t>
            </a:r>
          </a:p>
          <a:p>
            <a:pPr>
              <a:lnSpc>
                <a:spcPct val="120000"/>
              </a:lnSpc>
            </a:pPr>
            <a:endParaRPr lang="en-US" sz="3000" dirty="0">
              <a:cs typeface="Frutiger LT Std 55 Roman"/>
            </a:endParaRPr>
          </a:p>
          <a:p>
            <a:pPr>
              <a:lnSpc>
                <a:spcPct val="120000"/>
              </a:lnSpc>
            </a:pPr>
            <a:r>
              <a:rPr lang="en-US" sz="3000" dirty="0" smtClean="0">
                <a:cs typeface="Frutiger LT Std 55 Roman"/>
              </a:rPr>
              <a:t>benefits@tamu.edu</a:t>
            </a:r>
            <a:r>
              <a:rPr lang="en-US" sz="2800" dirty="0" smtClean="0">
                <a:cs typeface="Frutiger LT Std 55 Roman"/>
              </a:rPr>
              <a:t/>
            </a:r>
            <a:br>
              <a:rPr lang="en-US" sz="2800" dirty="0" smtClean="0">
                <a:cs typeface="Frutiger LT Std 55 Roman"/>
              </a:rPr>
            </a:br>
            <a:r>
              <a:rPr lang="en-US" sz="1050" dirty="0" smtClean="0">
                <a:cs typeface="Frutiger LT Std 55 Roman"/>
              </a:rPr>
              <a:t/>
            </a:r>
            <a:br>
              <a:rPr lang="en-US" sz="1050" dirty="0" smtClean="0">
                <a:cs typeface="Frutiger LT Std 55 Roman"/>
              </a:rPr>
            </a:br>
            <a:r>
              <a:rPr lang="en-US" sz="2400" b="1" i="1" dirty="0" smtClean="0">
                <a:cs typeface="Frutiger LT Std 55 Roman"/>
              </a:rPr>
              <a:t>employees.tamu.edu</a:t>
            </a:r>
            <a:endParaRPr lang="en-US" sz="2400" b="1" dirty="0">
              <a:cs typeface="Frutiger LT Std 55 Roman"/>
            </a:endParaRPr>
          </a:p>
        </p:txBody>
      </p:sp>
    </p:spTree>
    <p:extLst>
      <p:ext uri="{BB962C8B-B14F-4D97-AF65-F5344CB8AC3E}">
        <p14:creationId xmlns:p14="http://schemas.microsoft.com/office/powerpoint/2010/main" val="3127364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 to Be Covered </a:t>
            </a:r>
            <a:endParaRPr lang="en-US" dirty="0"/>
          </a:p>
        </p:txBody>
      </p:sp>
      <p:sp>
        <p:nvSpPr>
          <p:cNvPr id="3" name="Content Placeholder 2"/>
          <p:cNvSpPr>
            <a:spLocks noGrp="1"/>
          </p:cNvSpPr>
          <p:nvPr>
            <p:ph idx="1"/>
          </p:nvPr>
        </p:nvSpPr>
        <p:spPr/>
        <p:txBody>
          <a:bodyPr>
            <a:normAutofit/>
          </a:bodyPr>
          <a:lstStyle/>
          <a:p>
            <a:r>
              <a:rPr lang="en-US" dirty="0" smtClean="0"/>
              <a:t>Families First Coronavirus Response Act (FFCRA) Leave Types</a:t>
            </a:r>
          </a:p>
          <a:p>
            <a:r>
              <a:rPr lang="en-US" dirty="0" smtClean="0"/>
              <a:t>FFCRA Eligibility</a:t>
            </a:r>
          </a:p>
          <a:p>
            <a:r>
              <a:rPr lang="en-US" dirty="0" smtClean="0"/>
              <a:t>Basics of New </a:t>
            </a:r>
            <a:r>
              <a:rPr lang="en-US" smtClean="0"/>
              <a:t>Leave Provisions</a:t>
            </a:r>
            <a:endParaRPr lang="en-US" dirty="0" smtClean="0"/>
          </a:p>
          <a:p>
            <a:r>
              <a:rPr lang="en-US" dirty="0" smtClean="0"/>
              <a:t>Resources Available</a:t>
            </a:r>
          </a:p>
          <a:p>
            <a:r>
              <a:rPr lang="en-US" dirty="0" smtClean="0"/>
              <a:t>Q&amp;A</a:t>
            </a:r>
          </a:p>
          <a:p>
            <a:endParaRPr lang="en-US" dirty="0" smtClean="0"/>
          </a:p>
          <a:p>
            <a:endParaRPr lang="en-US" dirty="0"/>
          </a:p>
        </p:txBody>
      </p:sp>
      <p:sp>
        <p:nvSpPr>
          <p:cNvPr id="4" name="Slide Number Placeholder 3"/>
          <p:cNvSpPr>
            <a:spLocks noGrp="1"/>
          </p:cNvSpPr>
          <p:nvPr>
            <p:ph type="sldNum" sz="quarter" idx="12"/>
          </p:nvPr>
        </p:nvSpPr>
        <p:spPr>
          <a:xfrm>
            <a:off x="8098080" y="6344878"/>
            <a:ext cx="2844800" cy="225002"/>
          </a:xfrm>
        </p:spPr>
        <p:txBody>
          <a:bodyPr/>
          <a:lstStyle/>
          <a:p>
            <a:fld id="{F06A5241-12CB-C64D-AE38-6540AC6C648E}" type="slidenum">
              <a:rPr lang="en-US" smtClean="0"/>
              <a:pPr/>
              <a:t>2</a:t>
            </a:fld>
            <a:endParaRPr lang="en-US"/>
          </a:p>
        </p:txBody>
      </p:sp>
    </p:spTree>
    <p:extLst>
      <p:ext uri="{BB962C8B-B14F-4D97-AF65-F5344CB8AC3E}">
        <p14:creationId xmlns:p14="http://schemas.microsoft.com/office/powerpoint/2010/main" val="222757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3617" cy="1143000"/>
          </a:xfrm>
        </p:spPr>
        <p:txBody>
          <a:bodyPr>
            <a:noAutofit/>
          </a:bodyPr>
          <a:lstStyle/>
          <a:p>
            <a:r>
              <a:rPr lang="en-US" u="sng" dirty="0" smtClean="0"/>
              <a:t>FFCRA – Paid Leave Types</a:t>
            </a:r>
            <a:endParaRPr lang="en-US" u="sng" dirty="0"/>
          </a:p>
        </p:txBody>
      </p:sp>
      <p:sp>
        <p:nvSpPr>
          <p:cNvPr id="3" name="Content Placeholder 2"/>
          <p:cNvSpPr>
            <a:spLocks noGrp="1"/>
          </p:cNvSpPr>
          <p:nvPr>
            <p:ph idx="1"/>
          </p:nvPr>
        </p:nvSpPr>
        <p:spPr>
          <a:xfrm>
            <a:off x="609600" y="1417639"/>
            <a:ext cx="10972800" cy="1385522"/>
          </a:xfrm>
        </p:spPr>
        <p:txBody>
          <a:bodyPr>
            <a:normAutofit/>
          </a:bodyPr>
          <a:lstStyle/>
          <a:p>
            <a:pPr marL="57150" indent="0">
              <a:buNone/>
            </a:pPr>
            <a:r>
              <a:rPr lang="en-US" sz="2400" dirty="0" smtClean="0"/>
              <a:t>The </a:t>
            </a:r>
            <a:r>
              <a:rPr lang="en-US" sz="2400" dirty="0"/>
              <a:t>Families First Coronavirus Response Act (FFCRA) requires certain employers including Texas A&amp;M University System members to provide two forms of paid leave to assist employees impacted by COVID-19</a:t>
            </a:r>
          </a:p>
        </p:txBody>
      </p:sp>
      <p:graphicFrame>
        <p:nvGraphicFramePr>
          <p:cNvPr id="4" name="Diagram 3"/>
          <p:cNvGraphicFramePr/>
          <p:nvPr>
            <p:extLst>
              <p:ext uri="{D42A27DB-BD31-4B8C-83A1-F6EECF244321}">
                <p14:modId xmlns:p14="http://schemas.microsoft.com/office/powerpoint/2010/main" val="3158443876"/>
              </p:ext>
            </p:extLst>
          </p:nvPr>
        </p:nvGraphicFramePr>
        <p:xfrm>
          <a:off x="1738858" y="2683239"/>
          <a:ext cx="8136328" cy="3889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F06A5241-12CB-C64D-AE38-6540AC6C648E}" type="slidenum">
              <a:rPr lang="en-US" smtClean="0"/>
              <a:pPr/>
              <a:t>3</a:t>
            </a:fld>
            <a:endParaRPr lang="en-US"/>
          </a:p>
        </p:txBody>
      </p:sp>
    </p:spTree>
    <p:extLst>
      <p:ext uri="{BB962C8B-B14F-4D97-AF65-F5344CB8AC3E}">
        <p14:creationId xmlns:p14="http://schemas.microsoft.com/office/powerpoint/2010/main" val="152060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3617" cy="1143000"/>
          </a:xfrm>
        </p:spPr>
        <p:txBody>
          <a:bodyPr>
            <a:noAutofit/>
          </a:bodyPr>
          <a:lstStyle/>
          <a:p>
            <a:r>
              <a:rPr lang="en-US" u="sng" dirty="0" smtClean="0"/>
              <a:t>Who has access to FFCRA?</a:t>
            </a:r>
            <a:endParaRPr lang="en-US" u="sng" dirty="0"/>
          </a:p>
        </p:txBody>
      </p:sp>
      <p:sp>
        <p:nvSpPr>
          <p:cNvPr id="3" name="Content Placeholder 2"/>
          <p:cNvSpPr>
            <a:spLocks noGrp="1"/>
          </p:cNvSpPr>
          <p:nvPr>
            <p:ph idx="1"/>
          </p:nvPr>
        </p:nvSpPr>
        <p:spPr>
          <a:xfrm>
            <a:off x="609600" y="1417639"/>
            <a:ext cx="10972800" cy="4969910"/>
          </a:xfrm>
        </p:spPr>
        <p:txBody>
          <a:bodyPr>
            <a:normAutofit/>
          </a:bodyPr>
          <a:lstStyle/>
          <a:p>
            <a:pPr marL="0" indent="0">
              <a:buNone/>
            </a:pPr>
            <a:endParaRPr lang="en-US" b="1" dirty="0" smtClean="0"/>
          </a:p>
          <a:p>
            <a:pPr marL="0" indent="0">
              <a:buNone/>
            </a:pPr>
            <a:r>
              <a:rPr lang="en-US" b="1" dirty="0" smtClean="0"/>
              <a:t>FFCRA </a:t>
            </a:r>
            <a:r>
              <a:rPr lang="en-US" b="1" dirty="0"/>
              <a:t>leave </a:t>
            </a:r>
            <a:r>
              <a:rPr lang="en-US" b="1" dirty="0" smtClean="0"/>
              <a:t>which includes EPSL </a:t>
            </a:r>
            <a:r>
              <a:rPr lang="en-US" b="1" dirty="0"/>
              <a:t>and EFMLA is accessible </a:t>
            </a:r>
            <a:r>
              <a:rPr lang="en-US" b="1" dirty="0" smtClean="0"/>
              <a:t>when the </a:t>
            </a:r>
            <a:r>
              <a:rPr lang="en-US" b="1" dirty="0"/>
              <a:t>employee is </a:t>
            </a:r>
            <a:r>
              <a:rPr lang="en-US" b="1" u="sng" dirty="0" smtClean="0"/>
              <a:t>UNABLE</a:t>
            </a:r>
            <a:r>
              <a:rPr lang="en-US" b="1" dirty="0" smtClean="0"/>
              <a:t> </a:t>
            </a:r>
            <a:r>
              <a:rPr lang="en-US" b="1" dirty="0"/>
              <a:t>to perform the assigned </a:t>
            </a:r>
            <a:r>
              <a:rPr lang="en-US" b="1" dirty="0" smtClean="0"/>
              <a:t>duties, either at the normal worksite or remotely, </a:t>
            </a:r>
            <a:r>
              <a:rPr lang="en-US" b="1" dirty="0"/>
              <a:t>due to </a:t>
            </a:r>
            <a:r>
              <a:rPr lang="en-US" b="1" u="sng" dirty="0" smtClean="0"/>
              <a:t>specific qualifying</a:t>
            </a:r>
            <a:r>
              <a:rPr lang="en-US" b="1" dirty="0" smtClean="0"/>
              <a:t>, COVID-19-related reasons.</a:t>
            </a:r>
            <a:endParaRPr lang="en-US" dirty="0"/>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4</a:t>
            </a:fld>
            <a:endParaRPr lang="en-US"/>
          </a:p>
        </p:txBody>
      </p:sp>
    </p:spTree>
    <p:extLst>
      <p:ext uri="{BB962C8B-B14F-4D97-AF65-F5344CB8AC3E}">
        <p14:creationId xmlns:p14="http://schemas.microsoft.com/office/powerpoint/2010/main" val="127543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031043" cy="1143000"/>
          </a:xfrm>
        </p:spPr>
        <p:txBody>
          <a:bodyPr>
            <a:normAutofit fontScale="90000"/>
          </a:bodyPr>
          <a:lstStyle/>
          <a:p>
            <a:r>
              <a:rPr lang="en-US" u="sng" dirty="0" smtClean="0"/>
              <a:t>Emergency Paid Sick Leave (EPSL)</a:t>
            </a:r>
            <a:endParaRPr lang="en-US" u="sng" dirty="0"/>
          </a:p>
        </p:txBody>
      </p:sp>
      <p:sp>
        <p:nvSpPr>
          <p:cNvPr id="5" name="TextBox 4"/>
          <p:cNvSpPr txBox="1"/>
          <p:nvPr/>
        </p:nvSpPr>
        <p:spPr>
          <a:xfrm>
            <a:off x="704539" y="1631176"/>
            <a:ext cx="4497049" cy="3539430"/>
          </a:xfrm>
          <a:prstGeom prst="rect">
            <a:avLst/>
          </a:prstGeom>
          <a:noFill/>
        </p:spPr>
        <p:txBody>
          <a:bodyPr wrap="square" rtlCol="0">
            <a:spAutoFit/>
          </a:bodyPr>
          <a:lstStyle/>
          <a:p>
            <a:r>
              <a:rPr lang="en-US" sz="2400" dirty="0" smtClean="0"/>
              <a:t>Provides </a:t>
            </a:r>
            <a:r>
              <a:rPr lang="en-US" sz="2400" b="1" dirty="0" smtClean="0"/>
              <a:t>up to </a:t>
            </a:r>
            <a:r>
              <a:rPr lang="en-US" sz="2400" dirty="0" smtClean="0"/>
              <a:t>80 hours of paid sick leave for employees who are </a:t>
            </a:r>
            <a:r>
              <a:rPr lang="en-US" sz="2400" b="1" dirty="0" smtClean="0">
                <a:solidFill>
                  <a:srgbClr val="500000"/>
                </a:solidFill>
              </a:rPr>
              <a:t>unable to work (including those who are unable to work remotely) </a:t>
            </a:r>
            <a:r>
              <a:rPr lang="en-US" sz="2400" b="1" u="sng" dirty="0" smtClean="0"/>
              <a:t>AND</a:t>
            </a:r>
            <a:r>
              <a:rPr lang="en-US" sz="2400" b="1" dirty="0" smtClean="0"/>
              <a:t> </a:t>
            </a:r>
            <a:r>
              <a:rPr lang="en-US" sz="2400" dirty="0" smtClean="0"/>
              <a:t>who meet one of the six qualifying reasons related to COVID-19.</a:t>
            </a:r>
          </a:p>
          <a:p>
            <a:endParaRPr lang="en-US" dirty="0" smtClean="0"/>
          </a:p>
          <a:p>
            <a:endParaRPr lang="en-US" sz="1400" i="1" dirty="0"/>
          </a:p>
          <a:p>
            <a:r>
              <a:rPr lang="en-US" sz="2400" u="sng" dirty="0" smtClean="0">
                <a:hlinkClick r:id="rId2"/>
              </a:rPr>
              <a:t>EPSL </a:t>
            </a:r>
            <a:r>
              <a:rPr lang="en-US" sz="2400" u="sng" dirty="0">
                <a:hlinkClick r:id="rId2"/>
              </a:rPr>
              <a:t>Request </a:t>
            </a:r>
            <a:r>
              <a:rPr lang="en-US" sz="2400" u="sng" dirty="0" smtClean="0">
                <a:hlinkClick r:id="rId2"/>
              </a:rPr>
              <a:t>Form</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94447043"/>
              </p:ext>
            </p:extLst>
          </p:nvPr>
        </p:nvGraphicFramePr>
        <p:xfrm>
          <a:off x="4482057" y="244659"/>
          <a:ext cx="7929797" cy="6291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06A5241-12CB-C64D-AE38-6540AC6C648E}" type="slidenum">
              <a:rPr lang="en-US" smtClean="0"/>
              <a:pPr/>
              <a:t>5</a:t>
            </a:fld>
            <a:endParaRPr lang="en-US"/>
          </a:p>
        </p:txBody>
      </p:sp>
    </p:spTree>
    <p:extLst>
      <p:ext uri="{BB962C8B-B14F-4D97-AF65-F5344CB8AC3E}">
        <p14:creationId xmlns:p14="http://schemas.microsoft.com/office/powerpoint/2010/main" val="290380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Emergency Family and Medical Leave Expansion Act (EFMLA)</a:t>
            </a:r>
            <a:endParaRPr lang="en-US" u="sng" dirty="0"/>
          </a:p>
        </p:txBody>
      </p:sp>
      <p:sp>
        <p:nvSpPr>
          <p:cNvPr id="3" name="Content Placeholder 2"/>
          <p:cNvSpPr>
            <a:spLocks noGrp="1"/>
          </p:cNvSpPr>
          <p:nvPr>
            <p:ph idx="1"/>
          </p:nvPr>
        </p:nvSpPr>
        <p:spPr>
          <a:xfrm>
            <a:off x="609600" y="1600201"/>
            <a:ext cx="10972800" cy="4845569"/>
          </a:xfrm>
        </p:spPr>
        <p:txBody>
          <a:bodyPr>
            <a:normAutofit fontScale="70000" lnSpcReduction="20000"/>
          </a:bodyPr>
          <a:lstStyle/>
          <a:p>
            <a:pPr marL="0" indent="0">
              <a:buNone/>
            </a:pPr>
            <a:r>
              <a:rPr lang="en-US" sz="3600" dirty="0" smtClean="0"/>
              <a:t>The EFMLA amends and expands the federal Family and Medical Leave Act (FMLA), on a </a:t>
            </a:r>
            <a:r>
              <a:rPr lang="en-US" sz="3600" dirty="0"/>
              <a:t>temporary basis </a:t>
            </a:r>
            <a:r>
              <a:rPr lang="en-US" sz="3600" dirty="0" smtClean="0"/>
              <a:t>(provides 12 </a:t>
            </a:r>
            <a:r>
              <a:rPr lang="en-US" sz="3600" dirty="0"/>
              <a:t>weeks of </a:t>
            </a:r>
            <a:r>
              <a:rPr lang="en-US" sz="3600" dirty="0" smtClean="0"/>
              <a:t>job protected leave).</a:t>
            </a:r>
          </a:p>
          <a:p>
            <a:pPr marL="0" indent="0">
              <a:buNone/>
            </a:pPr>
            <a:endParaRPr lang="en-US" dirty="0" smtClean="0"/>
          </a:p>
          <a:p>
            <a:pPr marL="0" indent="0">
              <a:buNone/>
            </a:pPr>
            <a:r>
              <a:rPr lang="en-US" dirty="0" smtClean="0"/>
              <a:t>Qualifications:</a:t>
            </a:r>
          </a:p>
          <a:p>
            <a:r>
              <a:rPr lang="en-US" dirty="0" smtClean="0"/>
              <a:t>Employee </a:t>
            </a:r>
            <a:r>
              <a:rPr lang="en-US" dirty="0"/>
              <a:t>is unable to </a:t>
            </a:r>
            <a:r>
              <a:rPr lang="en-US" dirty="0" smtClean="0"/>
              <a:t>work, </a:t>
            </a:r>
            <a:r>
              <a:rPr lang="en-US" dirty="0"/>
              <a:t>including work-from-home (remotely), </a:t>
            </a:r>
            <a:r>
              <a:rPr lang="en-US" b="1" dirty="0">
                <a:solidFill>
                  <a:srgbClr val="500000"/>
                </a:solidFill>
              </a:rPr>
              <a:t>due to the need to care for the employee’s child (under 18 years of age) when the child’s school or place of care is closed or the child care provider is unavailable due to a public health emergency.</a:t>
            </a:r>
            <a:r>
              <a:rPr lang="en-US" dirty="0"/>
              <a:t>   </a:t>
            </a:r>
          </a:p>
          <a:p>
            <a:r>
              <a:rPr lang="en-US" dirty="0" smtClean="0"/>
              <a:t>Employed at </a:t>
            </a:r>
            <a:r>
              <a:rPr lang="en-US" dirty="0"/>
              <a:t>least 30 calendar </a:t>
            </a:r>
            <a:r>
              <a:rPr lang="en-US" dirty="0" smtClean="0"/>
              <a:t>days </a:t>
            </a:r>
          </a:p>
          <a:p>
            <a:r>
              <a:rPr lang="en-US" dirty="0" smtClean="0"/>
              <a:t>Available </a:t>
            </a:r>
            <a:r>
              <a:rPr lang="en-US" dirty="0"/>
              <a:t>to ALL employee types including faculty, staff, and students </a:t>
            </a:r>
            <a:endParaRPr lang="en-US" dirty="0" smtClean="0"/>
          </a:p>
          <a:p>
            <a:pPr marL="0" indent="0">
              <a:buNone/>
            </a:pPr>
            <a:endParaRPr lang="en-US" sz="2600" b="1" i="1" dirty="0" smtClean="0"/>
          </a:p>
          <a:p>
            <a:pPr marL="0" indent="0">
              <a:buNone/>
            </a:pPr>
            <a:endParaRPr lang="en-US" u="sng" dirty="0" smtClean="0">
              <a:hlinkClick r:id="rId2"/>
            </a:endParaRPr>
          </a:p>
          <a:p>
            <a:pPr marL="0" indent="0">
              <a:buNone/>
            </a:pPr>
            <a:r>
              <a:rPr lang="en-US" u="sng" dirty="0" smtClean="0">
                <a:hlinkClick r:id="rId2"/>
              </a:rPr>
              <a:t>EFLMA </a:t>
            </a:r>
            <a:r>
              <a:rPr lang="en-US" u="sng" dirty="0">
                <a:hlinkClick r:id="rId2"/>
              </a:rPr>
              <a:t>Request Form</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6</a:t>
            </a:fld>
            <a:endParaRPr lang="en-US"/>
          </a:p>
        </p:txBody>
      </p:sp>
    </p:spTree>
    <p:extLst>
      <p:ext uri="{BB962C8B-B14F-4D97-AF65-F5344CB8AC3E}">
        <p14:creationId xmlns:p14="http://schemas.microsoft.com/office/powerpoint/2010/main" val="428771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8069433"/>
              </p:ext>
            </p:extLst>
          </p:nvPr>
        </p:nvGraphicFramePr>
        <p:xfrm>
          <a:off x="5816184" y="734518"/>
          <a:ext cx="6235908" cy="5167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9567" y="1417638"/>
            <a:ext cx="502170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Apply </a:t>
            </a:r>
            <a:r>
              <a:rPr lang="en-US" sz="2400" dirty="0"/>
              <a:t>to </a:t>
            </a:r>
            <a:r>
              <a:rPr lang="en-US" sz="2400" dirty="0" smtClean="0"/>
              <a:t>FFCRA leave </a:t>
            </a:r>
            <a:r>
              <a:rPr lang="en-US" sz="2400" dirty="0"/>
              <a:t>taken between April 1, 2020, and December 31, 2020. </a:t>
            </a:r>
            <a:endParaRPr lang="en-US" sz="2400" dirty="0" smtClean="0"/>
          </a:p>
          <a:p>
            <a:pPr marL="342900" indent="-342900">
              <a:buFont typeface="Arial" panose="020B0604020202020204" pitchFamily="34" charset="0"/>
              <a:buChar char="•"/>
            </a:pPr>
            <a:r>
              <a:rPr lang="en-US" sz="2400" dirty="0" smtClean="0"/>
              <a:t>Any FMLA previously taken by employee during current fiscal year must be subtracted from available EFMLA</a:t>
            </a:r>
          </a:p>
          <a:p>
            <a:pPr marL="342900" indent="-342900">
              <a:buFont typeface="Arial" panose="020B0604020202020204" pitchFamily="34" charset="0"/>
              <a:buChar char="•"/>
            </a:pPr>
            <a:r>
              <a:rPr lang="en-US" sz="2400" dirty="0" smtClean="0"/>
              <a:t>Leave types listed in Workday</a:t>
            </a:r>
          </a:p>
          <a:p>
            <a:pPr marL="342900" indent="-342900">
              <a:buFont typeface="Arial" panose="020B0604020202020204" pitchFamily="34" charset="0"/>
              <a:buChar char="•"/>
            </a:pPr>
            <a:endParaRPr lang="en-US" sz="2400" dirty="0"/>
          </a:p>
        </p:txBody>
      </p:sp>
      <p:sp>
        <p:nvSpPr>
          <p:cNvPr id="6" name="Title 1"/>
          <p:cNvSpPr>
            <a:spLocks noGrp="1"/>
          </p:cNvSpPr>
          <p:nvPr>
            <p:ph type="title"/>
          </p:nvPr>
        </p:nvSpPr>
        <p:spPr>
          <a:xfrm>
            <a:off x="609600" y="274638"/>
            <a:ext cx="10972800" cy="1143000"/>
          </a:xfrm>
        </p:spPr>
        <p:txBody>
          <a:bodyPr>
            <a:normAutofit/>
          </a:bodyPr>
          <a:lstStyle/>
          <a:p>
            <a:r>
              <a:rPr lang="en-US" u="sng" dirty="0" smtClean="0"/>
              <a:t>FFCRA’s Paid Leave</a:t>
            </a:r>
            <a:endParaRPr lang="en-US" u="sng" dirty="0"/>
          </a:p>
        </p:txBody>
      </p:sp>
      <p:sp>
        <p:nvSpPr>
          <p:cNvPr id="2" name="Slide Number Placeholder 1"/>
          <p:cNvSpPr>
            <a:spLocks noGrp="1"/>
          </p:cNvSpPr>
          <p:nvPr>
            <p:ph type="sldNum" sz="quarter" idx="12"/>
          </p:nvPr>
        </p:nvSpPr>
        <p:spPr/>
        <p:txBody>
          <a:bodyPr/>
          <a:lstStyle/>
          <a:p>
            <a:fld id="{F06A5241-12CB-C64D-AE38-6540AC6C648E}" type="slidenum">
              <a:rPr lang="en-US" smtClean="0"/>
              <a:pPr/>
              <a:t>7</a:t>
            </a:fld>
            <a:endParaRPr lang="en-US"/>
          </a:p>
        </p:txBody>
      </p:sp>
    </p:spTree>
    <p:extLst>
      <p:ext uri="{BB962C8B-B14F-4D97-AF65-F5344CB8AC3E}">
        <p14:creationId xmlns:p14="http://schemas.microsoft.com/office/powerpoint/2010/main" val="66796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10080" y="3099116"/>
            <a:ext cx="4180556" cy="3060532"/>
          </a:xfrm>
          <a:prstGeom prst="rect">
            <a:avLst/>
          </a:prstGeom>
          <a:ln>
            <a:solidFill>
              <a:schemeClr val="tx1"/>
            </a:solidFill>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u="sng" dirty="0" smtClean="0"/>
              <a:t>Logging FFCRA Leave in Workday</a:t>
            </a:r>
            <a:endParaRPr lang="en-US" u="sng" dirty="0"/>
          </a:p>
        </p:txBody>
      </p:sp>
      <p:pic>
        <p:nvPicPr>
          <p:cNvPr id="7" name="Picture 6"/>
          <p:cNvPicPr>
            <a:picLocks noChangeAspect="1"/>
          </p:cNvPicPr>
          <p:nvPr/>
        </p:nvPicPr>
        <p:blipFill>
          <a:blip r:embed="rId3"/>
          <a:stretch>
            <a:fillRect/>
          </a:stretch>
        </p:blipFill>
        <p:spPr>
          <a:xfrm>
            <a:off x="6999317" y="1612465"/>
            <a:ext cx="3607490" cy="4750235"/>
          </a:xfrm>
          <a:prstGeom prst="rect">
            <a:avLst/>
          </a:prstGeom>
          <a:ln>
            <a:solidFill>
              <a:schemeClr val="tx1"/>
            </a:solidFill>
          </a:ln>
          <a:effectLst>
            <a:outerShdw blurRad="63500" sx="102000" sy="102000" algn="ctr" rotWithShape="0">
              <a:prstClr val="black">
                <a:alpha val="40000"/>
              </a:prstClr>
            </a:outerShdw>
          </a:effectLst>
        </p:spPr>
      </p:pic>
      <p:sp>
        <p:nvSpPr>
          <p:cNvPr id="6" name="Right Arrow 5"/>
          <p:cNvSpPr/>
          <p:nvPr/>
        </p:nvSpPr>
        <p:spPr>
          <a:xfrm>
            <a:off x="4809434" y="5197391"/>
            <a:ext cx="2178442" cy="8699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F06A5241-12CB-C64D-AE38-6540AC6C648E}" type="slidenum">
              <a:rPr lang="en-US" smtClean="0"/>
              <a:pPr/>
              <a:t>8</a:t>
            </a:fld>
            <a:endParaRPr lang="en-US"/>
          </a:p>
        </p:txBody>
      </p:sp>
      <p:sp>
        <p:nvSpPr>
          <p:cNvPr id="5" name="TextBox 4"/>
          <p:cNvSpPr txBox="1"/>
          <p:nvPr/>
        </p:nvSpPr>
        <p:spPr>
          <a:xfrm>
            <a:off x="4944077" y="5339974"/>
            <a:ext cx="1909156" cy="584775"/>
          </a:xfrm>
          <a:prstGeom prst="rect">
            <a:avLst/>
          </a:prstGeom>
          <a:noFill/>
          <a:effectLst>
            <a:outerShdw blurRad="50800" dist="50800" dir="5400000" algn="ctr" rotWithShape="0">
              <a:srgbClr val="000000">
                <a:alpha val="71000"/>
              </a:srgbClr>
            </a:outerShdw>
          </a:effectLst>
        </p:spPr>
        <p:txBody>
          <a:bodyPr wrap="square" rtlCol="0">
            <a:spAutoFit/>
          </a:bodyPr>
          <a:lstStyle/>
          <a:p>
            <a:r>
              <a:rPr lang="en-US" sz="1600" b="1" dirty="0" smtClean="0">
                <a:solidFill>
                  <a:schemeClr val="bg1"/>
                </a:solidFill>
                <a:effectLst>
                  <a:outerShdw blurRad="50800" dist="38100" dir="2700000" algn="tl" rotWithShape="0">
                    <a:prstClr val="black">
                      <a:alpha val="40000"/>
                    </a:prstClr>
                  </a:outerShdw>
                </a:effectLst>
              </a:rPr>
              <a:t>Select Qualifying Reason</a:t>
            </a:r>
            <a:endParaRPr lang="en-US" sz="1600" b="1" dirty="0">
              <a:solidFill>
                <a:schemeClr val="bg1"/>
              </a:solidFill>
              <a:effectLst>
                <a:outerShdw blurRad="50800" dist="38100" dir="2700000" algn="tl" rotWithShape="0">
                  <a:prstClr val="black">
                    <a:alpha val="40000"/>
                  </a:prstClr>
                </a:outerShdw>
              </a:effectLst>
            </a:endParaRPr>
          </a:p>
        </p:txBody>
      </p:sp>
      <p:sp>
        <p:nvSpPr>
          <p:cNvPr id="4" name="TextBox 3"/>
          <p:cNvSpPr txBox="1"/>
          <p:nvPr/>
        </p:nvSpPr>
        <p:spPr>
          <a:xfrm>
            <a:off x="726031" y="1446855"/>
            <a:ext cx="4748538" cy="1569660"/>
          </a:xfrm>
          <a:prstGeom prst="rect">
            <a:avLst/>
          </a:prstGeom>
          <a:noFill/>
        </p:spPr>
        <p:txBody>
          <a:bodyPr wrap="square" rtlCol="0">
            <a:spAutoFit/>
          </a:bodyPr>
          <a:lstStyle/>
          <a:p>
            <a:r>
              <a:rPr lang="en-US" sz="2400" dirty="0" smtClean="0"/>
              <a:t>Submit leave in Workday AFTER forms have been completed and submitted to the unit’s HR Liaison.</a:t>
            </a:r>
            <a:endParaRPr lang="en-US" sz="2400" dirty="0"/>
          </a:p>
        </p:txBody>
      </p:sp>
    </p:spTree>
    <p:extLst>
      <p:ext uri="{BB962C8B-B14F-4D97-AF65-F5344CB8AC3E}">
        <p14:creationId xmlns:p14="http://schemas.microsoft.com/office/powerpoint/2010/main" val="87738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Logging FFCRA Leave in </a:t>
            </a:r>
            <a:r>
              <a:rPr lang="en-US" u="sng" dirty="0" smtClean="0"/>
              <a:t>Workday</a:t>
            </a:r>
            <a:endParaRPr lang="en-US" u="sng"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9</a:t>
            </a:fld>
            <a:endParaRPr lang="en-US"/>
          </a:p>
        </p:txBody>
      </p:sp>
      <p:sp>
        <p:nvSpPr>
          <p:cNvPr id="5" name="TextBox 4"/>
          <p:cNvSpPr txBox="1"/>
          <p:nvPr/>
        </p:nvSpPr>
        <p:spPr>
          <a:xfrm>
            <a:off x="819150" y="1417638"/>
            <a:ext cx="10072978" cy="646331"/>
          </a:xfrm>
          <a:prstGeom prst="rect">
            <a:avLst/>
          </a:prstGeom>
          <a:noFill/>
        </p:spPr>
        <p:txBody>
          <a:bodyPr wrap="square" rtlCol="0">
            <a:spAutoFit/>
          </a:bodyPr>
          <a:lstStyle/>
          <a:p>
            <a:r>
              <a:rPr lang="en-US" b="1" dirty="0" smtClean="0"/>
              <a:t>If employee qualifies for EPSL &amp; EFMLA, two entry types must be made for weeks 1-2 in order for employee to be paid.</a:t>
            </a:r>
            <a:endParaRPr lang="en-US" b="1" dirty="0"/>
          </a:p>
        </p:txBody>
      </p:sp>
      <p:pic>
        <p:nvPicPr>
          <p:cNvPr id="1027"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4346390"/>
            <a:ext cx="10072978" cy="193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19150" y="3887267"/>
            <a:ext cx="8999105" cy="369332"/>
          </a:xfrm>
          <a:prstGeom prst="rect">
            <a:avLst/>
          </a:prstGeom>
          <a:noFill/>
        </p:spPr>
        <p:txBody>
          <a:bodyPr wrap="square" rtlCol="0">
            <a:spAutoFit/>
          </a:bodyPr>
          <a:lstStyle/>
          <a:p>
            <a:r>
              <a:rPr lang="en-US" b="1" dirty="0" smtClean="0"/>
              <a:t>Weeks 3-12 of EFMLA only require one entry type for employee to be paid</a:t>
            </a:r>
            <a:endParaRPr lang="en-US" b="1" dirty="0"/>
          </a:p>
        </p:txBody>
      </p:sp>
      <p:pic>
        <p:nvPicPr>
          <p:cNvPr id="6" name="Picture 5"/>
          <p:cNvPicPr>
            <a:picLocks noChangeAspect="1"/>
          </p:cNvPicPr>
          <p:nvPr/>
        </p:nvPicPr>
        <p:blipFill>
          <a:blip r:embed="rId3"/>
          <a:stretch>
            <a:fillRect/>
          </a:stretch>
        </p:blipFill>
        <p:spPr>
          <a:xfrm>
            <a:off x="852544" y="2016868"/>
            <a:ext cx="10006189" cy="1829528"/>
          </a:xfrm>
          <a:prstGeom prst="rect">
            <a:avLst/>
          </a:prstGeom>
        </p:spPr>
      </p:pic>
    </p:spTree>
    <p:extLst>
      <p:ext uri="{BB962C8B-B14F-4D97-AF65-F5344CB8AC3E}">
        <p14:creationId xmlns:p14="http://schemas.microsoft.com/office/powerpoint/2010/main" val="1695186948"/>
      </p:ext>
    </p:extLst>
  </p:cSld>
  <p:clrMapOvr>
    <a:masterClrMapping/>
  </p:clrMapOvr>
</p:sld>
</file>

<file path=ppt/theme/theme1.xml><?xml version="1.0" encoding="utf-8"?>
<a:theme xmlns:a="http://schemas.openxmlformats.org/drawingml/2006/main" name="Office Them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D23933-7A6E-412E-A88A-A785383B9727}" vid="{2626DB3C-50C7-4BB8-9CD0-E60F63552D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HR Network Template FY2019</Template>
  <TotalTime>2408</TotalTime>
  <Words>597</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Frutiger LT Std 55 Roman</vt:lpstr>
      <vt:lpstr>Georgia</vt:lpstr>
      <vt:lpstr>Times New Roman</vt:lpstr>
      <vt:lpstr>Tungsten Medium</vt:lpstr>
      <vt:lpstr>Office Theme</vt:lpstr>
      <vt:lpstr>FAMILIES FIRST CORONAVIRUS RESPONSE ACT (FFCRA) Q&amp;A SESSION  University Staff Council</vt:lpstr>
      <vt:lpstr>Topics to Be Covered </vt:lpstr>
      <vt:lpstr>FFCRA – Paid Leave Types</vt:lpstr>
      <vt:lpstr>Who has access to FFCRA?</vt:lpstr>
      <vt:lpstr>Emergency Paid Sick Leave (EPSL)</vt:lpstr>
      <vt:lpstr>Emergency Family and Medical Leave Expansion Act (EFMLA)</vt:lpstr>
      <vt:lpstr>FFCRA’s Paid Leave</vt:lpstr>
      <vt:lpstr>Logging FFCRA Leave in Workday</vt:lpstr>
      <vt:lpstr>Logging FFCRA Leave in Workday</vt:lpstr>
      <vt:lpstr>Resources</vt:lpstr>
      <vt:lpstr>Question &amp; Answer Session  Please type your questions in the chat and refer to the slide number if needed.  If you need to articulate your question verbally, then go to the participant panel and raise your hand.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FOR THE HR LIAISON NETWORK MEETING</dc:title>
  <dc:creator>Schubert, Mary</dc:creator>
  <cp:lastModifiedBy>Berryhill, Rose</cp:lastModifiedBy>
  <cp:revision>39</cp:revision>
  <dcterms:created xsi:type="dcterms:W3CDTF">2018-10-10T17:01:36Z</dcterms:created>
  <dcterms:modified xsi:type="dcterms:W3CDTF">2020-08-04T15:11:42Z</dcterms:modified>
</cp:coreProperties>
</file>