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7" r:id="rId3"/>
    <p:sldMasterId id="2147483670" r:id="rId4"/>
    <p:sldMasterId id="2147483673" r:id="rId5"/>
    <p:sldMasterId id="2147483677" r:id="rId6"/>
    <p:sldMasterId id="2147483699" r:id="rId7"/>
    <p:sldMasterId id="2147483706" r:id="rId8"/>
  </p:sldMasterIdLst>
  <p:notesMasterIdLst>
    <p:notesMasterId r:id="rId35"/>
  </p:notesMasterIdLst>
  <p:sldIdLst>
    <p:sldId id="1395" r:id="rId9"/>
    <p:sldId id="1397" r:id="rId10"/>
    <p:sldId id="257" r:id="rId11"/>
    <p:sldId id="1401" r:id="rId12"/>
    <p:sldId id="1396" r:id="rId13"/>
    <p:sldId id="1398" r:id="rId14"/>
    <p:sldId id="1399" r:id="rId15"/>
    <p:sldId id="1407" r:id="rId16"/>
    <p:sldId id="1368" r:id="rId17"/>
    <p:sldId id="1390" r:id="rId18"/>
    <p:sldId id="1394" r:id="rId19"/>
    <p:sldId id="1404" r:id="rId20"/>
    <p:sldId id="1406" r:id="rId21"/>
    <p:sldId id="1408" r:id="rId22"/>
    <p:sldId id="1359" r:id="rId23"/>
    <p:sldId id="1366" r:id="rId24"/>
    <p:sldId id="1409" r:id="rId25"/>
    <p:sldId id="1410" r:id="rId26"/>
    <p:sldId id="1402" r:id="rId27"/>
    <p:sldId id="273" r:id="rId28"/>
    <p:sldId id="268" r:id="rId29"/>
    <p:sldId id="266" r:id="rId30"/>
    <p:sldId id="272" r:id="rId31"/>
    <p:sldId id="1411" r:id="rId32"/>
    <p:sldId id="1384" r:id="rId33"/>
    <p:sldId id="25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3F566B-B22B-4F27-9597-ECEEA3A284BF}" v="33" dt="2024-10-11T00:09:39.8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13" d="100"/>
          <a:sy n="113" d="100"/>
        </p:scale>
        <p:origin x="39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11A52-9285-45D9-B38E-8D6243AC7C2B}"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666338-BB5A-4D4F-957D-27B96CC4CFF8}" type="slidenum">
              <a:rPr lang="en-US" smtClean="0"/>
              <a:t>‹#›</a:t>
            </a:fld>
            <a:endParaRPr lang="en-US"/>
          </a:p>
        </p:txBody>
      </p:sp>
    </p:spTree>
    <p:extLst>
      <p:ext uri="{BB962C8B-B14F-4D97-AF65-F5344CB8AC3E}">
        <p14:creationId xmlns:p14="http://schemas.microsoft.com/office/powerpoint/2010/main" val="152350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6327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701040" y="4473892"/>
            <a:ext cx="5608320" cy="3660458"/>
          </a:xfrm>
          <a:prstGeom prst="rect">
            <a:avLst/>
          </a:prstGeom>
        </p:spPr>
        <p:txBody>
          <a:bodyPr spcFirstLastPara="1" wrap="square" lIns="93162" tIns="46568" rIns="93162" bIns="46568" anchor="t" anchorCtr="0">
            <a:noAutofit/>
          </a:bodyPr>
          <a:lstStyle/>
          <a:p>
            <a:pPr marL="0" indent="0"/>
            <a:endParaRPr/>
          </a:p>
        </p:txBody>
      </p:sp>
      <p:sp>
        <p:nvSpPr>
          <p:cNvPr id="95" name="Google Shape;95;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78387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7163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5737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1028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85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29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15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demand for a Texas A&amp;M University degree continues to grow. In fact, our student body has grown more than 30% over the last 10 years. That growth matches the state’s population growth and is more than double the average of all other public universities in the state.  Importantly, and consistent with our land-grant mission, 94% of our students are Texans and we are working hard to keep the best and brightest close to home.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1475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we’ve grown, we’ve continued to graduate leaders of character with the STEM skills and expertise required to lead in high-demand, high-tech jobs in Texas. The number of STEM degrees being awarded at A&amp;M is up 44% over the past decade, while our engineering degrees have increased 75% in that same time frame.  Today, one out of every three students at Texas A&amp;M is an engineering student.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we’re not just preparing tomorrow’s STEM leaders, we’re also the No. 1 producer of certified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teachers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in the critically important fields of math and science.</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we’ve reached a tipping point.  In some cases, our STEM department faculty are facing a 32:1 student-to-faculty ratio, a long way from the ideal ratio of 23:1.  Our student support staffs have similarly been left behind in some areas by the rapid student body growth.  Until now, we’ve made up for those shortfalls by increasing the workload on our faculty and staff.  That shouldn’t be the long-term solution.   We need to right-size our faculty and student support staff to maintain our quality of education over time.</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Symbol" pitchFamily="2"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Academic and social support for students is much more complex than it used to be – and it’s driving up the cost of higher education, which is why we also want to continue the momentum from the last session related to formula funding.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exceptional item request of $45M over FY 24/25 funding levels will provide for additional faculty and student support staff in our STEM-related degree programs.  This will allow us to meet the demands of students and the market while driving continued economic growth in the State. Without this additional funding, we will have to stop growing our STEM degree programs – and we don’t think that’s what’s best for Texas.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56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457200" rtl="0" eaLnBrk="1" fontAlgn="auto" latinLnBrk="0" hangingPunct="1">
              <a:lnSpc>
                <a:spcPct val="100000"/>
              </a:lnSpc>
              <a:spcBef>
                <a:spcPts val="0"/>
              </a:spcBef>
              <a:spcAft>
                <a:spcPts val="0"/>
              </a:spcAft>
              <a:buClrTx/>
              <a:buSzTx/>
              <a:buFont typeface="Symbol" pitchFamily="2" charset="2"/>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As we reinforce our ability to continue providing high-quality STEM education, we’re also focused on using our values-based educational model to graduate not just great Aggies, but great citizens. </a:t>
            </a:r>
          </a:p>
          <a:p>
            <a:pPr marL="342900" marR="0" lvl="0" indent="-342900">
              <a:spcBef>
                <a:spcPts val="0"/>
              </a:spcBef>
              <a:spcAft>
                <a:spcPts val="0"/>
              </a:spcAft>
              <a:buFont typeface="Symbol"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why we’re launching the Citizenship and Service Initiative. Our intent is to take an even more deliberate approach to instilling citizenship skills in our students. </a:t>
            </a:r>
          </a:p>
          <a:p>
            <a:pPr marL="0" marR="0" lvl="0" indent="0">
              <a:spcBef>
                <a:spcPts val="0"/>
              </a:spcBef>
              <a:spcAft>
                <a:spcPts val="0"/>
              </a:spcAft>
              <a:buFont typeface="Symbol" pitchFamily="2"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initiative’s multi-faceted approach will prepare students from every degree program to embrace careers in public service, or to engage voluntarily in their future communities as responsible, informed, and engaged citizens.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1F4F8C-1785-AC43-97F9-C9301BD933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73549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9.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2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jpeg"/><Relationship Id="rId7"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0053AB-45AA-434D-8BDE-5525BA81273B}"/>
              </a:ext>
            </a:extLst>
          </p:cNvPr>
          <p:cNvSpPr/>
          <p:nvPr userDrawn="1"/>
        </p:nvSpPr>
        <p:spPr>
          <a:xfrm>
            <a:off x="264459" y="207095"/>
            <a:ext cx="11663082" cy="6443810"/>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userDrawn="1"/>
        </p:nvSpPr>
        <p:spPr>
          <a:xfrm>
            <a:off x="26445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180866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693989"/>
            <a:ext cx="10363200" cy="1470025"/>
          </a:xfrm>
        </p:spPr>
        <p:txBody>
          <a:bodyPr>
            <a:normAutofit/>
          </a:bodyPr>
          <a:lstStyle>
            <a:lvl1pPr>
              <a:defRPr sz="4200" b="1">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26" name="Picture 2" descr="M.A.R.K.E.T.">
            <a:extLst>
              <a:ext uri="{FF2B5EF4-FFF2-40B4-BE49-F238E27FC236}">
                <a16:creationId xmlns:a16="http://schemas.microsoft.com/office/drawing/2014/main" id="{210877E8-785F-46BE-A9A6-F1FAFE7248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65508" y="540404"/>
            <a:ext cx="2272508" cy="579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C6C996-90E6-44B3-A1B0-A346EF3DCD4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53800" y="406423"/>
            <a:ext cx="1535084" cy="7675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913D8A9-C58A-4612-AF2B-42A129B5B1A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58481" y="379485"/>
            <a:ext cx="1291243" cy="73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442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5"/>
        <p:cNvGrpSpPr/>
        <p:nvPr/>
      </p:nvGrpSpPr>
      <p:grpSpPr>
        <a:xfrm>
          <a:off x="0" y="0"/>
          <a:ext cx="0" cy="0"/>
          <a:chOff x="0" y="0"/>
          <a:chExt cx="0" cy="0"/>
        </a:xfrm>
      </p:grpSpPr>
      <p:pic>
        <p:nvPicPr>
          <p:cNvPr id="19" name="Accent Line">
            <a:extLst>
              <a:ext uri="{FF2B5EF4-FFF2-40B4-BE49-F238E27FC236}">
                <a16:creationId xmlns:a16="http://schemas.microsoft.com/office/drawing/2014/main" id="{DCCDAD46-B303-1DC4-E078-4053007FFBF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86498" y="1263313"/>
            <a:ext cx="3086100" cy="190500"/>
          </a:xfrm>
          <a:prstGeom prst="rect">
            <a:avLst/>
          </a:prstGeom>
        </p:spPr>
      </p:pic>
      <p:sp>
        <p:nvSpPr>
          <p:cNvPr id="27" name="Bottom Left Accent"/>
          <p:cNvSpPr>
            <a:spLocks noGrp="1" noRot="1" noMove="1" noResize="1" noEditPoints="1" noAdjustHandles="1" noChangeArrowheads="1" noChangeShapeType="1"/>
          </p:cNvSpPr>
          <p:nvPr/>
        </p:nvSpPr>
        <p:spPr>
          <a:xfrm>
            <a:off x="0" y="6190487"/>
            <a:ext cx="2919983" cy="671759"/>
          </a:xfrm>
          <a:prstGeom prst="rtTriangle">
            <a:avLst/>
          </a:prstGeom>
          <a:solidFill>
            <a:srgbClr val="EAEA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00000"/>
              </a:solidFill>
              <a:latin typeface="Calibri"/>
              <a:ea typeface="Calibri"/>
              <a:cs typeface="Calibri"/>
              <a:sym typeface="Calibri"/>
            </a:endParaRPr>
          </a:p>
        </p:txBody>
      </p:sp>
      <p:sp>
        <p:nvSpPr>
          <p:cNvPr id="16" name="Text Box">
            <a:extLst>
              <a:ext uri="{FF2B5EF4-FFF2-40B4-BE49-F238E27FC236}">
                <a16:creationId xmlns:a16="http://schemas.microsoft.com/office/drawing/2014/main" id="{6F199091-9920-EE9C-7E8F-8CA2F249FEA9}"/>
              </a:ext>
            </a:extLst>
          </p:cNvPr>
          <p:cNvSpPr>
            <a:spLocks noGrp="1" noRot="1" noMove="1" noResize="1" noEditPoints="1" noAdjustHandles="1" noChangeArrowheads="1" noChangeShapeType="1"/>
          </p:cNvSpPr>
          <p:nvPr>
            <p:ph sz="quarter" idx="10"/>
          </p:nvPr>
        </p:nvSpPr>
        <p:spPr>
          <a:xfrm>
            <a:off x="622702" y="1935606"/>
            <a:ext cx="7208172" cy="2806700"/>
          </a:xfrm>
          <a:prstGeom prst="rect">
            <a:avLst/>
          </a:prstGeom>
        </p:spPr>
        <p:txBody>
          <a:bodyPr/>
          <a:lstStyle>
            <a:lvl1pPr>
              <a:defRPr>
                <a:solidFill>
                  <a:srgbClr val="500000"/>
                </a:solidFill>
              </a:defRPr>
            </a:lvl1pPr>
            <a:lvl2pPr>
              <a:defRPr>
                <a:solidFill>
                  <a:srgbClr val="500000"/>
                </a:solidFill>
              </a:defRPr>
            </a:lvl2pPr>
            <a:lvl3pPr>
              <a:defRPr>
                <a:solidFill>
                  <a:srgbClr val="500000"/>
                </a:solidFill>
              </a:defRPr>
            </a:lvl3pPr>
            <a:lvl4pPr>
              <a:defRPr>
                <a:solidFill>
                  <a:srgbClr val="500000"/>
                </a:solidFill>
              </a:defRPr>
            </a:lvl4pPr>
            <a:lvl5pPr>
              <a:defRPr>
                <a:solidFill>
                  <a:srgbClr val="5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Slide Title">
            <a:extLst>
              <a:ext uri="{FF2B5EF4-FFF2-40B4-BE49-F238E27FC236}">
                <a16:creationId xmlns:a16="http://schemas.microsoft.com/office/drawing/2014/main" id="{C5CC48D7-C5A0-C2EC-D807-33C8D3F4CA18}"/>
              </a:ext>
            </a:extLst>
          </p:cNvPr>
          <p:cNvSpPr>
            <a:spLocks noGrp="1" noRot="1" noMove="1" noResize="1" noEditPoints="1" noAdjustHandles="1" noChangeArrowheads="1" noChangeShapeType="1"/>
          </p:cNvSpPr>
          <p:nvPr>
            <p:ph type="title" hasCustomPrompt="1"/>
          </p:nvPr>
        </p:nvSpPr>
        <p:spPr>
          <a:xfrm>
            <a:off x="618280" y="226898"/>
            <a:ext cx="10933253" cy="1325563"/>
          </a:xfrm>
          <a:prstGeom prst="rect">
            <a:avLst/>
          </a:prstGeom>
        </p:spPr>
        <p:txBody>
          <a:bodyPr>
            <a:noAutofit/>
          </a:bodyPr>
          <a:lstStyle>
            <a:lvl1pPr>
              <a:defRPr sz="5400" i="1">
                <a:solidFill>
                  <a:srgbClr val="500000"/>
                </a:solidFill>
              </a:defRPr>
            </a:lvl1pPr>
          </a:lstStyle>
          <a:p>
            <a:r>
              <a:rPr lang="en-US" dirty="0"/>
              <a:t>Insert Slide Title</a:t>
            </a:r>
          </a:p>
        </p:txBody>
      </p:sp>
      <p:pic>
        <p:nvPicPr>
          <p:cNvPr id="22" name="Block TAM" descr="A logo of a college&#10;&#10;Description automatically generated">
            <a:extLst>
              <a:ext uri="{FF2B5EF4-FFF2-40B4-BE49-F238E27FC236}">
                <a16:creationId xmlns:a16="http://schemas.microsoft.com/office/drawing/2014/main" id="{BB01341B-D417-7C41-DDB4-33D2E573D15F}"/>
              </a:ext>
            </a:extLst>
          </p:cNvPr>
          <p:cNvPicPr preferRelativeResize="0">
            <a:picLocks noGrp="1" noRot="1" noMove="1" noResize="1" noEditPoints="1" noAdjustHandles="1" noChangeArrowheads="1" noChangeShapeType="1" noCrop="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10729354" y="452388"/>
            <a:ext cx="928838" cy="928838"/>
          </a:xfrm>
          <a:prstGeom prst="rect">
            <a:avLst/>
          </a:prstGeom>
          <a:noFill/>
          <a:ln>
            <a:noFill/>
          </a:ln>
        </p:spPr>
      </p:pic>
    </p:spTree>
    <p:extLst>
      <p:ext uri="{BB962C8B-B14F-4D97-AF65-F5344CB8AC3E}">
        <p14:creationId xmlns:p14="http://schemas.microsoft.com/office/powerpoint/2010/main" val="254977044"/>
      </p:ext>
    </p:extLst>
  </p:cSld>
  <p:clrMapOvr>
    <a:masterClrMapping/>
  </p:clrMapOvr>
  <p:extLst>
    <p:ext uri="{DCECCB84-F9BA-43D5-87BE-67443E8EF086}">
      <p15:sldGuideLst xmlns:p15="http://schemas.microsoft.com/office/powerpoint/2012/main">
        <p15:guide id="1" orient="horz" pos="792">
          <p15:clr>
            <a:srgbClr val="FBAE40"/>
          </p15:clr>
        </p15:guide>
        <p15:guide id="2" pos="72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userDrawn="1">
  <p:cSld name="Comparison">
    <p:bg>
      <p:bgPr>
        <a:solidFill>
          <a:schemeClr val="bg1"/>
        </a:solidFill>
        <a:effectLst/>
      </p:bgPr>
    </p:bg>
    <p:spTree>
      <p:nvGrpSpPr>
        <p:cNvPr id="1" name="Shape 65"/>
        <p:cNvGrpSpPr/>
        <p:nvPr/>
      </p:nvGrpSpPr>
      <p:grpSpPr>
        <a:xfrm>
          <a:off x="0" y="0"/>
          <a:ext cx="0" cy="0"/>
          <a:chOff x="0" y="0"/>
          <a:chExt cx="0" cy="0"/>
        </a:xfrm>
      </p:grpSpPr>
      <p:sp>
        <p:nvSpPr>
          <p:cNvPr id="4" name="Accent Line">
            <a:extLst>
              <a:ext uri="{FF2B5EF4-FFF2-40B4-BE49-F238E27FC236}">
                <a16:creationId xmlns:a16="http://schemas.microsoft.com/office/drawing/2014/main" id="{6E14A026-D331-A0E6-9808-10BA41023850}"/>
              </a:ext>
            </a:extLst>
          </p:cNvPr>
          <p:cNvSpPr>
            <a:spLocks noGrp="1" noRot="1" noMove="1" noResize="1" noEditPoints="1" noAdjustHandles="1" noChangeArrowheads="1" noChangeShapeType="1"/>
          </p:cNvSpPr>
          <p:nvPr userDrawn="1"/>
        </p:nvSpPr>
        <p:spPr>
          <a:xfrm>
            <a:off x="694985" y="570155"/>
            <a:ext cx="706256" cy="89647"/>
          </a:xfrm>
          <a:prstGeom prst="rect">
            <a:avLst/>
          </a:prstGeom>
          <a:solidFill>
            <a:srgbClr val="5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a:extLst>
              <a:ext uri="{FF2B5EF4-FFF2-40B4-BE49-F238E27FC236}">
                <a16:creationId xmlns:a16="http://schemas.microsoft.com/office/drawing/2014/main" id="{24CFF7B5-5D44-FDF4-E62E-0C02506E038F}"/>
              </a:ext>
            </a:extLst>
          </p:cNvPr>
          <p:cNvSpPr>
            <a:spLocks noGrp="1"/>
          </p:cNvSpPr>
          <p:nvPr>
            <p:ph sz="quarter" idx="10"/>
          </p:nvPr>
        </p:nvSpPr>
        <p:spPr>
          <a:xfrm>
            <a:off x="622702" y="1414611"/>
            <a:ext cx="7208172" cy="2806700"/>
          </a:xfrm>
          <a:prstGeom prst="rect">
            <a:avLst/>
          </a:prstGeom>
        </p:spPr>
        <p:txBody>
          <a:bodyPr/>
          <a:lstStyle>
            <a:lvl1pPr>
              <a:defRPr>
                <a:solidFill>
                  <a:srgbClr val="500000"/>
                </a:solidFill>
              </a:defRPr>
            </a:lvl1pPr>
            <a:lvl2pPr>
              <a:defRPr>
                <a:solidFill>
                  <a:srgbClr val="500000"/>
                </a:solidFill>
              </a:defRPr>
            </a:lvl2pPr>
            <a:lvl3pPr>
              <a:defRPr>
                <a:solidFill>
                  <a:srgbClr val="500000"/>
                </a:solidFill>
              </a:defRPr>
            </a:lvl3pPr>
            <a:lvl4pPr>
              <a:defRPr>
                <a:solidFill>
                  <a:srgbClr val="500000"/>
                </a:solidFill>
              </a:defRPr>
            </a:lvl4pPr>
            <a:lvl5pPr>
              <a:defRPr>
                <a:solidFill>
                  <a:srgbClr val="5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Bottom Left Accent">
            <a:extLst>
              <a:ext uri="{FF2B5EF4-FFF2-40B4-BE49-F238E27FC236}">
                <a16:creationId xmlns:a16="http://schemas.microsoft.com/office/drawing/2014/main" id="{966855C9-5A65-8017-EC74-B476FBB29A25}"/>
              </a:ext>
            </a:extLst>
          </p:cNvPr>
          <p:cNvSpPr>
            <a:spLocks noGrp="1" noRot="1" noMove="1" noResize="1" noEditPoints="1" noAdjustHandles="1" noChangeArrowheads="1" noChangeShapeType="1"/>
          </p:cNvSpPr>
          <p:nvPr userDrawn="1"/>
        </p:nvSpPr>
        <p:spPr>
          <a:xfrm>
            <a:off x="0" y="6190487"/>
            <a:ext cx="2919983" cy="671759"/>
          </a:xfrm>
          <a:prstGeom prst="rtTriangle">
            <a:avLst/>
          </a:prstGeom>
          <a:solidFill>
            <a:srgbClr val="EAEA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00000"/>
              </a:solidFill>
              <a:latin typeface="Calibri"/>
              <a:ea typeface="Calibri"/>
              <a:cs typeface="Calibri"/>
              <a:sym typeface="Calibri"/>
            </a:endParaRPr>
          </a:p>
        </p:txBody>
      </p:sp>
      <p:pic>
        <p:nvPicPr>
          <p:cNvPr id="13" name="Block TAM" descr="A logo of a college&#10;&#10;Description automatically generated">
            <a:extLst>
              <a:ext uri="{FF2B5EF4-FFF2-40B4-BE49-F238E27FC236}">
                <a16:creationId xmlns:a16="http://schemas.microsoft.com/office/drawing/2014/main" id="{422BBA97-9855-D15B-843E-3368CFAF6B93}"/>
              </a:ext>
            </a:extLst>
          </p:cNvPr>
          <p:cNvPicPr preferRelativeResize="0">
            <a:picLocks noGrp="1" noRot="1" noMove="1" noResize="1" noEditPoints="1" noAdjustHandles="1" noChangeArrowheads="1" noChangeShapeType="1" noCrop="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10729354" y="452388"/>
            <a:ext cx="928838" cy="928838"/>
          </a:xfrm>
          <a:prstGeom prst="rect">
            <a:avLst/>
          </a:prstGeom>
          <a:noFill/>
          <a:ln>
            <a:noFill/>
          </a:ln>
        </p:spPr>
      </p:pic>
    </p:spTree>
    <p:extLst>
      <p:ext uri="{BB962C8B-B14F-4D97-AF65-F5344CB8AC3E}">
        <p14:creationId xmlns:p14="http://schemas.microsoft.com/office/powerpoint/2010/main" val="3792559017"/>
      </p:ext>
    </p:extLst>
  </p:cSld>
  <p:clrMapOvr>
    <a:masterClrMapping/>
  </p:clrMapOvr>
  <p:extLst>
    <p:ext uri="{DCECCB84-F9BA-43D5-87BE-67443E8EF086}">
      <p15:sldGuideLst xmlns:p15="http://schemas.microsoft.com/office/powerpoint/2012/main">
        <p15:guide id="1" orient="horz" pos="360">
          <p15:clr>
            <a:srgbClr val="FBAE40"/>
          </p15:clr>
        </p15:guide>
        <p15:guide id="2" pos="72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preserve="1">
  <p:cSld name="Two Content">
    <p:spTree>
      <p:nvGrpSpPr>
        <p:cNvPr id="1" name="Shape 59"/>
        <p:cNvGrpSpPr/>
        <p:nvPr/>
      </p:nvGrpSpPr>
      <p:grpSpPr>
        <a:xfrm>
          <a:off x="0" y="0"/>
          <a:ext cx="0" cy="0"/>
          <a:chOff x="0" y="0"/>
          <a:chExt cx="0" cy="0"/>
        </a:xfrm>
      </p:grpSpPr>
      <p:sp>
        <p:nvSpPr>
          <p:cNvPr id="9" name="Bottom Left Accent">
            <a:extLst>
              <a:ext uri="{FF2B5EF4-FFF2-40B4-BE49-F238E27FC236}">
                <a16:creationId xmlns:a16="http://schemas.microsoft.com/office/drawing/2014/main" id="{65AEE346-1D65-42A8-618C-79AB44198494}"/>
              </a:ext>
            </a:extLst>
          </p:cNvPr>
          <p:cNvSpPr>
            <a:spLocks noGrp="1" noRot="1" noMove="1" noResize="1" noEditPoints="1" noAdjustHandles="1" noChangeArrowheads="1" noChangeShapeType="1"/>
          </p:cNvSpPr>
          <p:nvPr userDrawn="1"/>
        </p:nvSpPr>
        <p:spPr>
          <a:xfrm>
            <a:off x="0" y="6190487"/>
            <a:ext cx="2919983" cy="671759"/>
          </a:xfrm>
          <a:prstGeom prst="rtTriangle">
            <a:avLst/>
          </a:prstGeom>
          <a:solidFill>
            <a:srgbClr val="5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00000"/>
              </a:solidFill>
              <a:latin typeface="Calibri"/>
              <a:ea typeface="Calibri"/>
              <a:cs typeface="Calibri"/>
              <a:sym typeface="Calibri"/>
            </a:endParaRPr>
          </a:p>
        </p:txBody>
      </p:sp>
      <p:pic>
        <p:nvPicPr>
          <p:cNvPr id="11" name="MSMS" descr="A logo on a black background&#10;&#10;Description automatically generated">
            <a:extLst>
              <a:ext uri="{FF2B5EF4-FFF2-40B4-BE49-F238E27FC236}">
                <a16:creationId xmlns:a16="http://schemas.microsoft.com/office/drawing/2014/main" id="{9DE7AEEB-733C-0B1D-919C-374232210C43}"/>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a:ext>
            </a:extLst>
          </a:blip>
          <a:srcRect t="49207"/>
          <a:stretch/>
        </p:blipFill>
        <p:spPr>
          <a:xfrm>
            <a:off x="3810885" y="2626112"/>
            <a:ext cx="4570230" cy="1308398"/>
          </a:xfrm>
          <a:prstGeom prst="rect">
            <a:avLst/>
          </a:prstGeom>
        </p:spPr>
      </p:pic>
      <p:sp>
        <p:nvSpPr>
          <p:cNvPr id="12" name="Top Right Accent">
            <a:extLst>
              <a:ext uri="{FF2B5EF4-FFF2-40B4-BE49-F238E27FC236}">
                <a16:creationId xmlns:a16="http://schemas.microsoft.com/office/drawing/2014/main" id="{F8FAEC27-A610-2D02-4DFF-4D0FA6C4C723}"/>
              </a:ext>
            </a:extLst>
          </p:cNvPr>
          <p:cNvSpPr>
            <a:spLocks noGrp="1" noRot="1" noMove="1" noResize="1" noEditPoints="1" noAdjustHandles="1" noChangeArrowheads="1" noChangeShapeType="1"/>
          </p:cNvSpPr>
          <p:nvPr userDrawn="1"/>
        </p:nvSpPr>
        <p:spPr>
          <a:xfrm rot="10800000">
            <a:off x="9272017" y="0"/>
            <a:ext cx="2919983" cy="671759"/>
          </a:xfrm>
          <a:prstGeom prst="rtTriangle">
            <a:avLst/>
          </a:prstGeom>
          <a:solidFill>
            <a:srgbClr val="5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00000"/>
              </a:solidFill>
              <a:latin typeface="Calibri"/>
              <a:ea typeface="Calibri"/>
              <a:cs typeface="Calibri"/>
              <a:sym typeface="Calibri"/>
            </a:endParaRPr>
          </a:p>
        </p:txBody>
      </p:sp>
      <p:pic>
        <p:nvPicPr>
          <p:cNvPr id="13" name="Block TAM" descr="A logo of a college&#10;&#10;Description automatically generated">
            <a:extLst>
              <a:ext uri="{FF2B5EF4-FFF2-40B4-BE49-F238E27FC236}">
                <a16:creationId xmlns:a16="http://schemas.microsoft.com/office/drawing/2014/main" id="{ED2E2F85-F1BA-3738-98E5-97D709A5A9F4}"/>
              </a:ext>
            </a:extLst>
          </p:cNvPr>
          <p:cNvPicPr preferRelativeResize="0">
            <a:picLocks noGrp="1" noRot="1" noMove="1" noResize="1" noEditPoints="1" noAdjustHandles="1" noChangeArrowheads="1" noChangeShapeType="1" noCrop="1"/>
          </p:cNvPicPr>
          <p:nvPr userDrawn="1"/>
        </p:nvPicPr>
        <p:blipFill rotWithShape="1">
          <a:blip r:embed="rId3" cstate="print">
            <a:alphaModFix/>
            <a:extLst>
              <a:ext uri="{28A0092B-C50C-407E-A947-70E740481C1C}">
                <a14:useLocalDpi xmlns:a14="http://schemas.microsoft.com/office/drawing/2010/main"/>
              </a:ext>
            </a:extLst>
          </a:blip>
          <a:srcRect/>
          <a:stretch/>
        </p:blipFill>
        <p:spPr>
          <a:xfrm>
            <a:off x="5322329" y="1154151"/>
            <a:ext cx="1547341" cy="1547341"/>
          </a:xfrm>
          <a:prstGeom prst="rect">
            <a:avLst/>
          </a:prstGeom>
          <a:noFill/>
          <a:ln>
            <a:noFill/>
          </a:ln>
        </p:spPr>
      </p:pic>
    </p:spTree>
    <p:extLst>
      <p:ext uri="{BB962C8B-B14F-4D97-AF65-F5344CB8AC3E}">
        <p14:creationId xmlns:p14="http://schemas.microsoft.com/office/powerpoint/2010/main" val="1497254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cademicBdl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459" y="207095"/>
            <a:ext cx="11663082" cy="6453660"/>
          </a:xfrm>
          <a:prstGeom prst="rect">
            <a:avLst/>
          </a:prstGeom>
        </p:spPr>
      </p:pic>
      <p:sp>
        <p:nvSpPr>
          <p:cNvPr id="2" name="Title 1"/>
          <p:cNvSpPr>
            <a:spLocks noGrp="1"/>
          </p:cNvSpPr>
          <p:nvPr>
            <p:ph type="ctrTitle" hasCustomPrompt="1"/>
          </p:nvPr>
        </p:nvSpPr>
        <p:spPr>
          <a:xfrm>
            <a:off x="914400" y="2693989"/>
            <a:ext cx="10363200" cy="1470025"/>
          </a:xfrm>
        </p:spPr>
        <p:txBody>
          <a:bodyPr>
            <a:noAutofit/>
          </a:bodyPr>
          <a:lstStyle>
            <a:lvl1pPr>
              <a:defRPr sz="5400" b="0" i="0" spc="0">
                <a:solidFill>
                  <a:schemeClr val="bg1"/>
                </a:solidFill>
                <a:latin typeface="Oswald Medium" panose="02000603000000000000" pitchFamily="2" charset="77"/>
                <a:ea typeface="Oswald Medium" panose="02000603000000000000" pitchFamily="2" charset="77"/>
                <a:cs typeface="Arial Black" panose="020B0604020202020204" pitchFamily="34" charset="0"/>
              </a:defRPr>
            </a:lvl1pPr>
          </a:lstStyle>
          <a:p>
            <a:r>
              <a:rPr lang="en-US" dirty="0"/>
              <a:t>CLICK TO EDIT </a:t>
            </a:r>
            <a:br>
              <a:rPr lang="en-US" dirty="0"/>
            </a:br>
            <a:r>
              <a:rPr lang="en-US" dirty="0"/>
              <a:t>MASTER TITLE STYLE</a:t>
            </a:r>
          </a:p>
        </p:txBody>
      </p:sp>
      <p:sp>
        <p:nvSpPr>
          <p:cNvPr id="3" name="Subtitle 2"/>
          <p:cNvSpPr>
            <a:spLocks noGrp="1"/>
          </p:cNvSpPr>
          <p:nvPr>
            <p:ph type="subTitle" idx="1" hasCustomPrompt="1"/>
          </p:nvPr>
        </p:nvSpPr>
        <p:spPr>
          <a:xfrm>
            <a:off x="1828800" y="4235390"/>
            <a:ext cx="8534400" cy="1189892"/>
          </a:xfrm>
        </p:spPr>
        <p:txBody>
          <a:bodyPr>
            <a:normAutofit/>
          </a:bodyPr>
          <a:lstStyle>
            <a:lvl1pPr marL="0" indent="0" algn="ctr">
              <a:buNone/>
              <a:defRPr sz="2400" b="1" i="0" spc="3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B3958DF5-A226-F948-B739-42146FFE34DC}" type="datetime1">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pic>
        <p:nvPicPr>
          <p:cNvPr id="7" name="Picture 6">
            <a:extLst>
              <a:ext uri="{FF2B5EF4-FFF2-40B4-BE49-F238E27FC236}">
                <a16:creationId xmlns:a16="http://schemas.microsoft.com/office/drawing/2014/main" id="{C5A29C16-EAA5-26FC-F00D-7F8EC0CCC537}"/>
              </a:ext>
            </a:extLst>
          </p:cNvPr>
          <p:cNvPicPr>
            <a:picLocks noChangeAspect="1"/>
          </p:cNvPicPr>
          <p:nvPr userDrawn="1"/>
        </p:nvPicPr>
        <p:blipFill>
          <a:blip r:embed="rId3"/>
          <a:stretch>
            <a:fillRect/>
          </a:stretch>
        </p:blipFill>
        <p:spPr>
          <a:xfrm>
            <a:off x="5364929" y="1017297"/>
            <a:ext cx="1462142" cy="1111228"/>
          </a:xfrm>
          <a:prstGeom prst="rect">
            <a:avLst/>
          </a:prstGeom>
        </p:spPr>
      </p:pic>
      <p:pic>
        <p:nvPicPr>
          <p:cNvPr id="8" name="Picture 7">
            <a:extLst>
              <a:ext uri="{FF2B5EF4-FFF2-40B4-BE49-F238E27FC236}">
                <a16:creationId xmlns:a16="http://schemas.microsoft.com/office/drawing/2014/main" id="{D7BF8071-B6F2-ADC6-C49C-1BE304384FD5}"/>
              </a:ext>
            </a:extLst>
          </p:cNvPr>
          <p:cNvPicPr>
            <a:picLocks noChangeAspect="1"/>
          </p:cNvPicPr>
          <p:nvPr userDrawn="1"/>
        </p:nvPicPr>
        <p:blipFill>
          <a:blip r:embed="rId4"/>
          <a:stretch>
            <a:fillRect/>
          </a:stretch>
        </p:blipFill>
        <p:spPr>
          <a:xfrm rot="5400000" flipV="1">
            <a:off x="-2967296" y="3299573"/>
            <a:ext cx="6463510" cy="258854"/>
          </a:xfrm>
          <a:prstGeom prst="rect">
            <a:avLst/>
          </a:prstGeom>
        </p:spPr>
      </p:pic>
      <p:pic>
        <p:nvPicPr>
          <p:cNvPr id="9" name="Picture 8">
            <a:extLst>
              <a:ext uri="{FF2B5EF4-FFF2-40B4-BE49-F238E27FC236}">
                <a16:creationId xmlns:a16="http://schemas.microsoft.com/office/drawing/2014/main" id="{8D0C7E7D-86D8-A7B1-FD2F-C4958180D60B}"/>
              </a:ext>
            </a:extLst>
          </p:cNvPr>
          <p:cNvPicPr>
            <a:picLocks noChangeAspect="1"/>
          </p:cNvPicPr>
          <p:nvPr userDrawn="1"/>
        </p:nvPicPr>
        <p:blipFill>
          <a:blip r:embed="rId4"/>
          <a:stretch>
            <a:fillRect/>
          </a:stretch>
        </p:blipFill>
        <p:spPr>
          <a:xfrm rot="5400000" flipV="1">
            <a:off x="8695786" y="3289723"/>
            <a:ext cx="6463510" cy="258854"/>
          </a:xfrm>
          <a:prstGeom prst="rect">
            <a:avLst/>
          </a:prstGeom>
        </p:spPr>
      </p:pic>
    </p:spTree>
    <p:extLst>
      <p:ext uri="{BB962C8B-B14F-4D97-AF65-F5344CB8AC3E}">
        <p14:creationId xmlns:p14="http://schemas.microsoft.com/office/powerpoint/2010/main" val="428995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45097"/>
            <a:ext cx="7416800" cy="923827"/>
          </a:xfrm>
        </p:spPr>
        <p:txBody>
          <a:bodyPr>
            <a:noAutofit/>
          </a:bodyPr>
          <a:lstStyle>
            <a:lvl1pPr algn="l">
              <a:defRPr sz="2800" b="0" i="0">
                <a:solidFill>
                  <a:schemeClr val="bg1"/>
                </a:solidFill>
                <a:latin typeface="Oswald Medium" panose="02000603000000000000" pitchFamily="2" charset="77"/>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p:cNvSpPr>
            <a:spLocks noGrp="1"/>
          </p:cNvSpPr>
          <p:nvPr>
            <p:ph idx="1"/>
          </p:nvPr>
        </p:nvSpPr>
        <p:spPr>
          <a:xfrm>
            <a:off x="609600" y="1478844"/>
            <a:ext cx="10972799" cy="4647321"/>
          </a:xfrm>
        </p:spPr>
        <p:txBody>
          <a:bodyPr/>
          <a:lstStyle>
            <a:lvl1pPr marL="0" indent="0">
              <a:buNone/>
              <a:defRPr>
                <a:solidFill>
                  <a:srgbClr val="500000"/>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a:solidFill>
                  <a:srgbClr val="500000"/>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a:solidFill>
                  <a:srgbClr val="500000"/>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a:solidFill>
                  <a:srgbClr val="500000"/>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a:solidFill>
                  <a:srgbClr val="500000"/>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B4B55CE-9DC5-0A43-9D80-E14418B260FA}"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188282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2"/>
            <a:ext cx="10363200" cy="1362075"/>
          </a:xfrm>
        </p:spPr>
        <p:txBody>
          <a:bodyPr anchor="t">
            <a:normAutofit/>
          </a:bodyPr>
          <a:lstStyle>
            <a:lvl1pPr algn="l">
              <a:defRPr sz="3600" b="0" i="0" cap="none">
                <a:latin typeface="Oswald Medium" panose="02000603000000000000" pitchFamily="2" charset="77"/>
                <a:cs typeface="Arial Black" panose="020B0604020202020204" pitchFamily="34" charset="0"/>
              </a:defRPr>
            </a:lvl1pPr>
          </a:lstStyle>
          <a:p>
            <a:r>
              <a:rPr lang="en-US" dirty="0"/>
              <a:t>CLICK TO EDIT MASTER TITLE STYLE</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1600" b="1" i="0" spc="300">
                <a:solidFill>
                  <a:srgbClr val="3E3E3E"/>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C9D9D27-33E1-644A-8E96-315874F25664}" type="datetime1">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125565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09600" y="2294022"/>
            <a:ext cx="5384800" cy="3832143"/>
          </a:xfrm>
        </p:spPr>
        <p:txBody>
          <a:bodyPr/>
          <a:lstStyle>
            <a:lvl1pPr>
              <a:defRPr sz="2200" b="1" i="0" spc="300">
                <a:latin typeface="Open Sans Extrabold" panose="020B0606030504020204" pitchFamily="34" charset="0"/>
                <a:ea typeface="Open Sans Extrabold" panose="020B0606030504020204" pitchFamily="34" charset="0"/>
                <a:cs typeface="Open Sans Extrabold" panose="020B0606030504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197600" y="2294022"/>
            <a:ext cx="5384800" cy="3832143"/>
          </a:xfrm>
        </p:spPr>
        <p:txBody>
          <a:bodyPr/>
          <a:lstStyle>
            <a:lvl1pPr>
              <a:defRPr sz="2200" b="1" i="0" spc="300">
                <a:latin typeface="Open Sans Extrabold" panose="020B0606030504020204" pitchFamily="34" charset="0"/>
                <a:ea typeface="Open Sans Extrabold" panose="020B0606030504020204" pitchFamily="34" charset="0"/>
                <a:cs typeface="Open Sans Extrabold" panose="020B0606030504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5603257-8B83-CD4B-A110-83A580E20970}"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
        <p:nvSpPr>
          <p:cNvPr id="8" name="Title 1">
            <a:extLst>
              <a:ext uri="{FF2B5EF4-FFF2-40B4-BE49-F238E27FC236}">
                <a16:creationId xmlns:a16="http://schemas.microsoft.com/office/drawing/2014/main" id="{3F9292DD-02A7-3919-DDAF-09FFBBBF4CA4}"/>
              </a:ext>
            </a:extLst>
          </p:cNvPr>
          <p:cNvSpPr>
            <a:spLocks noGrp="1"/>
          </p:cNvSpPr>
          <p:nvPr>
            <p:ph type="title" hasCustomPrompt="1"/>
          </p:nvPr>
        </p:nvSpPr>
        <p:spPr>
          <a:xfrm>
            <a:off x="609600" y="1282318"/>
            <a:ext cx="10972800" cy="893646"/>
          </a:xfr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34624966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282318"/>
            <a:ext cx="10972800" cy="893646"/>
          </a:xfrm>
        </p:spPr>
        <p:txBody>
          <a:bodyPr/>
          <a:lstStyle>
            <a:lvl1pPr>
              <a:defRPr/>
            </a:lvl1pPr>
          </a:lstStyle>
          <a:p>
            <a:r>
              <a:rPr lang="en-US" dirty="0"/>
              <a:t>CLICK TO EDIT MASTER TITLE STYLE</a:t>
            </a:r>
          </a:p>
        </p:txBody>
      </p:sp>
      <p:sp>
        <p:nvSpPr>
          <p:cNvPr id="3" name="Text Placeholder 2"/>
          <p:cNvSpPr>
            <a:spLocks noGrp="1"/>
          </p:cNvSpPr>
          <p:nvPr>
            <p:ph type="body" idx="1" hasCustomPrompt="1"/>
          </p:nvPr>
        </p:nvSpPr>
        <p:spPr>
          <a:xfrm>
            <a:off x="609600" y="2307098"/>
            <a:ext cx="5386917" cy="639763"/>
          </a:xfrm>
        </p:spPr>
        <p:txBody>
          <a:bodyPr anchor="b">
            <a:normAutofit/>
          </a:bodyPr>
          <a:lstStyle>
            <a:lvl1pPr marL="0" indent="0">
              <a:buNone/>
              <a:defRPr sz="2200" b="1" i="0" spc="30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4" name="Content Placeholder 3"/>
          <p:cNvSpPr>
            <a:spLocks noGrp="1"/>
          </p:cNvSpPr>
          <p:nvPr>
            <p:ph sz="half" idx="2"/>
          </p:nvPr>
        </p:nvSpPr>
        <p:spPr>
          <a:xfrm>
            <a:off x="609600" y="2946861"/>
            <a:ext cx="5386917"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93378" y="2307098"/>
            <a:ext cx="5389033" cy="639763"/>
          </a:xfrm>
        </p:spPr>
        <p:txBody>
          <a:bodyPr anchor="b">
            <a:noAutofit/>
          </a:bodyPr>
          <a:lstStyle>
            <a:lvl1pPr marL="0" indent="0">
              <a:buNone/>
              <a:defRPr sz="2000" b="1" i="0" spc="300">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STYLES</a:t>
            </a:r>
          </a:p>
        </p:txBody>
      </p:sp>
      <p:sp>
        <p:nvSpPr>
          <p:cNvPr id="6" name="Content Placeholder 5"/>
          <p:cNvSpPr>
            <a:spLocks noGrp="1"/>
          </p:cNvSpPr>
          <p:nvPr>
            <p:ph sz="quarter" idx="4"/>
          </p:nvPr>
        </p:nvSpPr>
        <p:spPr>
          <a:xfrm>
            <a:off x="6193378" y="2946861"/>
            <a:ext cx="5389033"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EDD9D2-EF6B-E64B-BA90-2DC55245161D}" type="datetime1">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399414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1" name="Picture 10" descr="PSCwall.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9938" y="208038"/>
            <a:ext cx="11672125" cy="6441925"/>
          </a:xfrm>
          <a:prstGeom prst="rect">
            <a:avLst/>
          </a:prstGeom>
        </p:spPr>
      </p:pic>
      <p:sp>
        <p:nvSpPr>
          <p:cNvPr id="12" name="Rectangle 11"/>
          <p:cNvSpPr/>
          <p:nvPr userDrawn="1"/>
        </p:nvSpPr>
        <p:spPr>
          <a:xfrm>
            <a:off x="1060470" y="2093434"/>
            <a:ext cx="10071060" cy="2671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1EAEF32F-4380-AA45-9377-DFF823405088}" type="datetime1">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FB8FF-E84C-EC49-87A9-5C830135652C}" type="slidenum">
              <a:rPr lang="en-US" smtClean="0"/>
              <a:t>‹#›</a:t>
            </a:fld>
            <a:endParaRPr lang="en-US"/>
          </a:p>
        </p:txBody>
      </p:sp>
      <p:sp>
        <p:nvSpPr>
          <p:cNvPr id="2" name="Title 1"/>
          <p:cNvSpPr>
            <a:spLocks noGrp="1"/>
          </p:cNvSpPr>
          <p:nvPr>
            <p:ph type="title" hasCustomPrompt="1"/>
          </p:nvPr>
        </p:nvSpPr>
        <p:spPr>
          <a:xfrm>
            <a:off x="1499616" y="2857500"/>
            <a:ext cx="9192768" cy="1143000"/>
          </a:xfrm>
        </p:spPr>
        <p:txBody>
          <a:bodyPr>
            <a:normAutofit/>
          </a:bodyPr>
          <a:lstStyle>
            <a:lvl1pPr>
              <a:defRPr sz="3400" b="0" i="0">
                <a:solidFill>
                  <a:srgbClr val="500000"/>
                </a:solidFill>
                <a:latin typeface="Oswald Medium" panose="02000603000000000000" pitchFamily="2" charset="77"/>
                <a:ea typeface="Oswald Medium" panose="02000603000000000000" pitchFamily="2" charset="77"/>
                <a:cs typeface="Arial Narrow" panose="020B0604020202020204"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07321C72-20D3-3F48-DE78-93282C42CD70}"/>
              </a:ext>
            </a:extLst>
          </p:cNvPr>
          <p:cNvPicPr>
            <a:picLocks noChangeAspect="1"/>
          </p:cNvPicPr>
          <p:nvPr userDrawn="1"/>
        </p:nvPicPr>
        <p:blipFill>
          <a:blip r:embed="rId3"/>
          <a:stretch>
            <a:fillRect/>
          </a:stretch>
        </p:blipFill>
        <p:spPr>
          <a:xfrm rot="5400000" flipV="1">
            <a:off x="-2967296" y="3299573"/>
            <a:ext cx="6463510" cy="258854"/>
          </a:xfrm>
          <a:prstGeom prst="rect">
            <a:avLst/>
          </a:prstGeom>
        </p:spPr>
      </p:pic>
      <p:pic>
        <p:nvPicPr>
          <p:cNvPr id="10" name="Picture 9">
            <a:extLst>
              <a:ext uri="{FF2B5EF4-FFF2-40B4-BE49-F238E27FC236}">
                <a16:creationId xmlns:a16="http://schemas.microsoft.com/office/drawing/2014/main" id="{7027AEE4-929C-D189-5DD7-46F12F26E532}"/>
              </a:ext>
            </a:extLst>
          </p:cNvPr>
          <p:cNvPicPr>
            <a:picLocks noChangeAspect="1"/>
          </p:cNvPicPr>
          <p:nvPr userDrawn="1"/>
        </p:nvPicPr>
        <p:blipFill>
          <a:blip r:embed="rId3"/>
          <a:stretch>
            <a:fillRect/>
          </a:stretch>
        </p:blipFill>
        <p:spPr>
          <a:xfrm rot="5400000" flipV="1">
            <a:off x="8695786" y="3289723"/>
            <a:ext cx="6463510" cy="258854"/>
          </a:xfrm>
          <a:prstGeom prst="rect">
            <a:avLst/>
          </a:prstGeom>
        </p:spPr>
      </p:pic>
      <p:pic>
        <p:nvPicPr>
          <p:cNvPr id="6" name="Picture 5">
            <a:extLst>
              <a:ext uri="{FF2B5EF4-FFF2-40B4-BE49-F238E27FC236}">
                <a16:creationId xmlns:a16="http://schemas.microsoft.com/office/drawing/2014/main" id="{5B80DF63-CACC-9297-3920-C7226B6438CC}"/>
              </a:ext>
            </a:extLst>
          </p:cNvPr>
          <p:cNvPicPr>
            <a:picLocks noChangeAspect="1"/>
          </p:cNvPicPr>
          <p:nvPr userDrawn="1"/>
        </p:nvPicPr>
        <p:blipFill>
          <a:blip r:embed="rId4"/>
          <a:stretch>
            <a:fillRect/>
          </a:stretch>
        </p:blipFill>
        <p:spPr>
          <a:xfrm>
            <a:off x="5641830" y="1661939"/>
            <a:ext cx="908339" cy="918780"/>
          </a:xfrm>
          <a:prstGeom prst="rect">
            <a:avLst/>
          </a:prstGeom>
        </p:spPr>
      </p:pic>
    </p:spTree>
    <p:extLst>
      <p:ext uri="{BB962C8B-B14F-4D97-AF65-F5344CB8AC3E}">
        <p14:creationId xmlns:p14="http://schemas.microsoft.com/office/powerpoint/2010/main" val="4024418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3AFB7-B5B7-A645-878F-36D070239304}" type="datetime1">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249587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6" y="225911"/>
            <a:ext cx="7687733" cy="925157"/>
          </a:xfrm>
        </p:spPr>
        <p:txBody>
          <a:bodyPr>
            <a:normAutofit/>
          </a:bodyPr>
          <a:lstStyle>
            <a:lvl1pPr algn="l">
              <a:defRPr sz="3600" b="1">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09600" y="1478844"/>
            <a:ext cx="10972799" cy="4647321"/>
          </a:xfrm>
        </p:spPr>
        <p:txBody>
          <a:bodyPr/>
          <a:lstStyle>
            <a:lvl1pPr marL="0" indent="0">
              <a:buNone/>
              <a:defRPr>
                <a:solidFill>
                  <a:schemeClr val="tx1"/>
                </a:solidFill>
                <a:latin typeface="Arial" charset="0"/>
                <a:ea typeface="Arial" charset="0"/>
                <a:cs typeface="Arial" charset="0"/>
              </a:defRPr>
            </a:lvl1pPr>
            <a:lvl2pPr marL="457200" indent="0">
              <a:buNone/>
              <a:defRPr>
                <a:solidFill>
                  <a:schemeClr val="tx1"/>
                </a:solidFill>
                <a:latin typeface="Arial" charset="0"/>
                <a:ea typeface="Arial" charset="0"/>
                <a:cs typeface="Arial" charset="0"/>
              </a:defRPr>
            </a:lvl2pPr>
            <a:lvl3pPr marL="914400" indent="0">
              <a:buNone/>
              <a:defRPr>
                <a:solidFill>
                  <a:schemeClr val="tx1"/>
                </a:solidFill>
                <a:latin typeface="Arial" charset="0"/>
                <a:ea typeface="Arial" charset="0"/>
                <a:cs typeface="Arial" charset="0"/>
              </a:defRPr>
            </a:lvl3pPr>
            <a:lvl4pPr marL="1371600" indent="0">
              <a:buNone/>
              <a:defRPr>
                <a:solidFill>
                  <a:schemeClr val="tx1"/>
                </a:solidFill>
                <a:latin typeface="Arial" charset="0"/>
                <a:ea typeface="Arial" charset="0"/>
                <a:cs typeface="Arial" charset="0"/>
              </a:defRPr>
            </a:lvl4pPr>
            <a:lvl5pPr marL="1828800" indent="0">
              <a:buNone/>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3500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11" y="1285460"/>
            <a:ext cx="4011084" cy="1047665"/>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285461"/>
            <a:ext cx="6815667" cy="48407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11" y="2492188"/>
            <a:ext cx="4011084" cy="3633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17912BA-268D-D642-8004-3133E887B50C}"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169886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2"/>
            <a:ext cx="7315200" cy="566739"/>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2389717" y="1311965"/>
            <a:ext cx="7315200" cy="34156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E8598F-8D75-F34C-BE83-64594F02F0BF}" type="datetime1">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25206616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Rectangle 16"/>
          <p:cNvSpPr/>
          <p:nvPr userDrawn="1"/>
        </p:nvSpPr>
        <p:spPr>
          <a:xfrm>
            <a:off x="-1847" y="5715001"/>
            <a:ext cx="12192000" cy="1161010"/>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ne 31"/>
          <p:cNvSpPr>
            <a:spLocks noChangeShapeType="1"/>
          </p:cNvSpPr>
          <p:nvPr userDrawn="1"/>
        </p:nvSpPr>
        <p:spPr bwMode="auto">
          <a:xfrm>
            <a:off x="0" y="5562600"/>
            <a:ext cx="12192000" cy="0"/>
          </a:xfrm>
          <a:prstGeom prst="line">
            <a:avLst/>
          </a:prstGeom>
          <a:noFill/>
          <a:ln w="9525">
            <a:solidFill>
              <a:srgbClr val="B2B2B2"/>
            </a:solidFill>
            <a:round/>
            <a:headEnd/>
            <a:tailEnd/>
          </a:ln>
          <a:effectLst/>
        </p:spPr>
        <p:txBody>
          <a:bodyPr/>
          <a:lstStyle/>
          <a:p>
            <a:pPr>
              <a:defRPr/>
            </a:pPr>
            <a:endParaRPr lang="en-US"/>
          </a:p>
        </p:txBody>
      </p:sp>
      <p:sp>
        <p:nvSpPr>
          <p:cNvPr id="8" name="Rectangle 9"/>
          <p:cNvSpPr>
            <a:spLocks noGrp="1" noChangeArrowheads="1"/>
          </p:cNvSpPr>
          <p:nvPr>
            <p:ph type="dt" sz="half" idx="10"/>
          </p:nvPr>
        </p:nvSpPr>
        <p:spPr>
          <a:xfrm>
            <a:off x="609600" y="6248400"/>
            <a:ext cx="2844800" cy="476250"/>
          </a:xfrm>
        </p:spPr>
        <p:txBody>
          <a:bodyPr/>
          <a:lstStyle>
            <a:lvl1pPr>
              <a:defRPr>
                <a:solidFill>
                  <a:schemeClr val="bg1"/>
                </a:solidFill>
              </a:defRPr>
            </a:lvl1pPr>
          </a:lstStyle>
          <a:p>
            <a:pPr>
              <a:defRPr/>
            </a:pPr>
            <a:endParaRPr lang="en-US" dirty="0"/>
          </a:p>
        </p:txBody>
      </p:sp>
      <p:sp>
        <p:nvSpPr>
          <p:cNvPr id="9" name="Rectangle 10"/>
          <p:cNvSpPr>
            <a:spLocks noGrp="1" noChangeArrowheads="1"/>
          </p:cNvSpPr>
          <p:nvPr>
            <p:ph type="ftr" sz="quarter" idx="11"/>
          </p:nvPr>
        </p:nvSpPr>
        <p:spPr>
          <a:xfrm>
            <a:off x="4165600" y="6248400"/>
            <a:ext cx="3860800" cy="476250"/>
          </a:xfrm>
        </p:spPr>
        <p:txBody>
          <a:bodyPr/>
          <a:lstStyle>
            <a:lvl1pPr>
              <a:defRPr dirty="0">
                <a:solidFill>
                  <a:schemeClr val="bg1"/>
                </a:solidFill>
              </a:defRPr>
            </a:lvl1pPr>
          </a:lstStyle>
          <a:p>
            <a:pPr>
              <a:defRPr/>
            </a:pPr>
            <a:endParaRPr lang="en-US" dirty="0"/>
          </a:p>
        </p:txBody>
      </p:sp>
      <p:sp>
        <p:nvSpPr>
          <p:cNvPr id="10" name="Rectangle 11"/>
          <p:cNvSpPr>
            <a:spLocks noGrp="1" noChangeArrowheads="1"/>
          </p:cNvSpPr>
          <p:nvPr>
            <p:ph type="sldNum" sz="quarter" idx="12"/>
          </p:nvPr>
        </p:nvSpPr>
        <p:spPr>
          <a:xfrm>
            <a:off x="8737600" y="6245225"/>
            <a:ext cx="2844800" cy="476250"/>
          </a:xfrm>
        </p:spPr>
        <p:txBody>
          <a:bodyPr/>
          <a:lstStyle>
            <a:lvl1pPr>
              <a:defRPr>
                <a:solidFill>
                  <a:schemeClr val="bg1"/>
                </a:solidFill>
              </a:defRPr>
            </a:lvl1pPr>
          </a:lstStyle>
          <a:p>
            <a:pPr>
              <a:defRPr/>
            </a:pPr>
            <a:fld id="{C769427D-8F79-4C6F-87D3-EBD21E8A50DF}" type="slidenum">
              <a:rPr lang="en-US" smtClean="0"/>
              <a:pPr>
                <a:defRPr/>
              </a:pPr>
              <a:t>‹#›</a:t>
            </a:fld>
            <a:endParaRPr lang="en-US" dirty="0"/>
          </a:p>
        </p:txBody>
      </p:sp>
      <p:sp>
        <p:nvSpPr>
          <p:cNvPr id="18" name="Rectangle 17"/>
          <p:cNvSpPr/>
          <p:nvPr userDrawn="1"/>
        </p:nvSpPr>
        <p:spPr>
          <a:xfrm>
            <a:off x="0" y="5372459"/>
            <a:ext cx="12192000" cy="266342"/>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itle 18"/>
          <p:cNvSpPr>
            <a:spLocks noGrp="1"/>
          </p:cNvSpPr>
          <p:nvPr>
            <p:ph type="ctrTitle"/>
          </p:nvPr>
        </p:nvSpPr>
        <p:spPr>
          <a:xfrm>
            <a:off x="1522153" y="1508529"/>
            <a:ext cx="9144000" cy="2387600"/>
          </a:xfrm>
        </p:spPr>
        <p:txBody>
          <a:bodyPr anchor="b"/>
          <a:lstStyle>
            <a:lvl1pPr algn="ctr">
              <a:defRPr sz="6000"/>
            </a:lvl1pPr>
          </a:lstStyle>
          <a:p>
            <a:r>
              <a:rPr lang="en-US"/>
              <a:t>Click to edit Master title style</a:t>
            </a:r>
          </a:p>
        </p:txBody>
      </p:sp>
      <p:sp>
        <p:nvSpPr>
          <p:cNvPr id="22" name="Rectangle 21"/>
          <p:cNvSpPr/>
          <p:nvPr userDrawn="1"/>
        </p:nvSpPr>
        <p:spPr>
          <a:xfrm>
            <a:off x="0" y="-19397"/>
            <a:ext cx="12192000" cy="1165572"/>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0" y="1226527"/>
            <a:ext cx="12192000" cy="95863"/>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0" y="3886200"/>
            <a:ext cx="1305533" cy="1300352"/>
          </a:xfrm>
          <a:prstGeom prst="rect">
            <a:avLst/>
          </a:prstGeom>
        </p:spPr>
      </p:pic>
    </p:spTree>
    <p:extLst>
      <p:ext uri="{BB962C8B-B14F-4D97-AF65-F5344CB8AC3E}">
        <p14:creationId xmlns:p14="http://schemas.microsoft.com/office/powerpoint/2010/main" val="3227225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sldNum" sz="quarter" idx="10"/>
          </p:nvPr>
        </p:nvSpPr>
        <p:spPr>
          <a:xfrm>
            <a:off x="9347200" y="6381750"/>
            <a:ext cx="2844800" cy="476250"/>
          </a:xfrm>
        </p:spPr>
        <p:txBody>
          <a:bodyPr/>
          <a:lstStyle>
            <a:lvl1pPr>
              <a:defRPr smtClean="0"/>
            </a:lvl1pPr>
          </a:lstStyle>
          <a:p>
            <a:pPr>
              <a:defRPr/>
            </a:pPr>
            <a:fld id="{639E97B8-4532-408E-A5F7-ACF05B64D361}" type="slidenum">
              <a:rPr lang="en-US"/>
              <a:pPr>
                <a:defRPr/>
              </a:pPr>
              <a:t>‹#›</a:t>
            </a:fld>
            <a:endParaRPr lang="en-US" dirty="0"/>
          </a:p>
        </p:txBody>
      </p:sp>
      <p:sp>
        <p:nvSpPr>
          <p:cNvPr id="5" name="Rectangle 7"/>
          <p:cNvSpPr>
            <a:spLocks noGrp="1" noChangeArrowheads="1"/>
          </p:cNvSpPr>
          <p:nvPr>
            <p:ph type="dt" sz="half" idx="11"/>
          </p:nvPr>
        </p:nvSpPr>
        <p:spPr>
          <a:xfrm>
            <a:off x="609600" y="6381750"/>
            <a:ext cx="2844800" cy="476250"/>
          </a:xfrm>
          <a:ln/>
        </p:spPr>
        <p:txBody>
          <a:bodyPr/>
          <a:lstStyle>
            <a:lvl1pPr>
              <a:defRPr/>
            </a:lvl1pPr>
          </a:lstStyle>
          <a:p>
            <a:pPr>
              <a:defRPr/>
            </a:pPr>
            <a:endParaRPr lang="en-US"/>
          </a:p>
        </p:txBody>
      </p:sp>
      <p:sp>
        <p:nvSpPr>
          <p:cNvPr id="6" name="Rectangle 8"/>
          <p:cNvSpPr>
            <a:spLocks noGrp="1" noChangeArrowheads="1"/>
          </p:cNvSpPr>
          <p:nvPr>
            <p:ph type="ftr" sz="quarter" idx="12"/>
          </p:nvPr>
        </p:nvSpPr>
        <p:spPr>
          <a:xfrm>
            <a:off x="4165600" y="6381750"/>
            <a:ext cx="3860800" cy="476250"/>
          </a:xfrm>
          <a:ln/>
        </p:spPr>
        <p:txBody>
          <a:bodyPr/>
          <a:lstStyle>
            <a:lvl1pPr>
              <a:defRPr/>
            </a:lvl1pPr>
          </a:lstStyle>
          <a:p>
            <a:pPr>
              <a:defRPr/>
            </a:pPr>
            <a:endParaRPr lang="en-US"/>
          </a:p>
        </p:txBody>
      </p:sp>
    </p:spTree>
    <p:extLst>
      <p:ext uri="{BB962C8B-B14F-4D97-AF65-F5344CB8AC3E}">
        <p14:creationId xmlns:p14="http://schemas.microsoft.com/office/powerpoint/2010/main" val="2062998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039845-206E-4D43-9E5F-DD43C0647861}" type="slidenum">
              <a:rPr lang="en-US"/>
              <a:pPr>
                <a:defRPr/>
              </a:pPr>
              <a:t>‹#›</a:t>
            </a:fld>
            <a:endParaRPr lang="en-US" dirty="0"/>
          </a:p>
        </p:txBody>
      </p:sp>
    </p:spTree>
    <p:extLst>
      <p:ext uri="{BB962C8B-B14F-4D97-AF65-F5344CB8AC3E}">
        <p14:creationId xmlns:p14="http://schemas.microsoft.com/office/powerpoint/2010/main" val="20024396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11785600" cy="8382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95403"/>
            <a:ext cx="6815667"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295403"/>
            <a:ext cx="4011084" cy="48307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B81FF7B5-9D7B-436A-A6D4-49B4434E5AC0}" type="slidenum">
              <a:rPr lang="en-US"/>
              <a:pPr>
                <a:defRPr/>
              </a:pPr>
              <a:t>‹#›</a:t>
            </a:fld>
            <a:endParaRPr lang="en-US" dirty="0"/>
          </a:p>
        </p:txBody>
      </p:sp>
    </p:spTree>
    <p:extLst>
      <p:ext uri="{BB962C8B-B14F-4D97-AF65-F5344CB8AC3E}">
        <p14:creationId xmlns:p14="http://schemas.microsoft.com/office/powerpoint/2010/main" val="24393924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43002"/>
            <a:ext cx="7315200" cy="35845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A6CBEDA-3B93-4B7E-AD18-2612E61E132F}" type="slidenum">
              <a:rPr lang="en-US"/>
              <a:pPr>
                <a:defRPr/>
              </a:pPr>
              <a:t>‹#›</a:t>
            </a:fld>
            <a:endParaRPr lang="en-US" dirty="0"/>
          </a:p>
        </p:txBody>
      </p:sp>
    </p:spTree>
    <p:extLst>
      <p:ext uri="{BB962C8B-B14F-4D97-AF65-F5344CB8AC3E}">
        <p14:creationId xmlns:p14="http://schemas.microsoft.com/office/powerpoint/2010/main" val="3748484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11" name="Picture 10" descr="AcademicBdl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459" y="207095"/>
            <a:ext cx="11663082" cy="6453660"/>
          </a:xfrm>
          <a:prstGeom prst="rect">
            <a:avLst/>
          </a:prstGeom>
        </p:spPr>
      </p:pic>
      <p:sp>
        <p:nvSpPr>
          <p:cNvPr id="12" name="Rectangle 11"/>
          <p:cNvSpPr/>
          <p:nvPr userDrawn="1"/>
        </p:nvSpPr>
        <p:spPr>
          <a:xfrm>
            <a:off x="26445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180866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693989"/>
            <a:ext cx="10363200" cy="1470025"/>
          </a:xfrm>
        </p:spPr>
        <p:txBody>
          <a:bodyPr>
            <a:normAutofit/>
          </a:bodyPr>
          <a:lstStyle>
            <a:lvl1pPr>
              <a:defRPr sz="70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1">
                <a:solidFill>
                  <a:schemeClr val="bg1"/>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pic>
        <p:nvPicPr>
          <p:cNvPr id="14" name="Picture 13"/>
          <p:cNvPicPr>
            <a:picLocks noChangeAspect="1"/>
          </p:cNvPicPr>
          <p:nvPr userDrawn="1"/>
        </p:nvPicPr>
        <p:blipFill>
          <a:blip r:embed="rId3"/>
          <a:stretch>
            <a:fillRect/>
          </a:stretch>
        </p:blipFill>
        <p:spPr>
          <a:xfrm>
            <a:off x="5647776" y="819398"/>
            <a:ext cx="896448" cy="736558"/>
          </a:xfrm>
          <a:prstGeom prst="rect">
            <a:avLst/>
          </a:prstGeom>
        </p:spPr>
      </p:pic>
    </p:spTree>
    <p:extLst>
      <p:ext uri="{BB962C8B-B14F-4D97-AF65-F5344CB8AC3E}">
        <p14:creationId xmlns:p14="http://schemas.microsoft.com/office/powerpoint/2010/main" val="24618053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cademicBdl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459" y="207095"/>
            <a:ext cx="11663082" cy="6453660"/>
          </a:xfrm>
          <a:prstGeom prst="rect">
            <a:avLst/>
          </a:prstGeom>
        </p:spPr>
      </p:pic>
      <p:sp>
        <p:nvSpPr>
          <p:cNvPr id="12" name="Rectangle 11"/>
          <p:cNvSpPr/>
          <p:nvPr userDrawn="1"/>
        </p:nvSpPr>
        <p:spPr>
          <a:xfrm>
            <a:off x="26445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180866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693989"/>
            <a:ext cx="10363200" cy="1470025"/>
          </a:xfrm>
        </p:spPr>
        <p:txBody>
          <a:bodyPr>
            <a:normAutofit/>
          </a:bodyPr>
          <a:lstStyle>
            <a:lvl1pPr>
              <a:defRPr sz="70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1">
                <a:solidFill>
                  <a:schemeClr val="bg1"/>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pic>
        <p:nvPicPr>
          <p:cNvPr id="14" name="Picture 13"/>
          <p:cNvPicPr>
            <a:picLocks noChangeAspect="1"/>
          </p:cNvPicPr>
          <p:nvPr userDrawn="1"/>
        </p:nvPicPr>
        <p:blipFill>
          <a:blip r:embed="rId3"/>
          <a:stretch>
            <a:fillRect/>
          </a:stretch>
        </p:blipFill>
        <p:spPr>
          <a:xfrm>
            <a:off x="5647776" y="819398"/>
            <a:ext cx="896448" cy="736558"/>
          </a:xfrm>
          <a:prstGeom prst="rect">
            <a:avLst/>
          </a:prstGeom>
        </p:spPr>
      </p:pic>
    </p:spTree>
    <p:extLst>
      <p:ext uri="{BB962C8B-B14F-4D97-AF65-F5344CB8AC3E}">
        <p14:creationId xmlns:p14="http://schemas.microsoft.com/office/powerpoint/2010/main" val="3506912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6" y="101601"/>
            <a:ext cx="7687733" cy="1143000"/>
          </a:xfrm>
        </p:spPr>
        <p:txBody>
          <a:bodyPr>
            <a:normAutofit/>
          </a:bodyPr>
          <a:lstStyle>
            <a:lvl1pPr algn="l">
              <a:defRPr sz="48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Content Placeholder 2"/>
          <p:cNvSpPr>
            <a:spLocks noGrp="1"/>
          </p:cNvSpPr>
          <p:nvPr>
            <p:ph idx="1"/>
          </p:nvPr>
        </p:nvSpPr>
        <p:spPr>
          <a:xfrm>
            <a:off x="609600" y="1478844"/>
            <a:ext cx="10972799" cy="4647321"/>
          </a:xfrm>
        </p:spPr>
        <p:txBody>
          <a:bodyPr/>
          <a:lstStyle>
            <a:lvl1pPr marL="0" indent="0">
              <a:buNone/>
              <a:defRPr>
                <a:solidFill>
                  <a:schemeClr val="tx1">
                    <a:lumMod val="50000"/>
                    <a:lumOff val="50000"/>
                  </a:schemeClr>
                </a:solidFill>
                <a:latin typeface="Arial" charset="0"/>
                <a:ea typeface="Arial" charset="0"/>
                <a:cs typeface="Arial" charset="0"/>
              </a:defRPr>
            </a:lvl1pPr>
            <a:lvl2pPr marL="457200" indent="0">
              <a:buNone/>
              <a:defRPr>
                <a:solidFill>
                  <a:schemeClr val="tx1">
                    <a:lumMod val="50000"/>
                    <a:lumOff val="50000"/>
                  </a:schemeClr>
                </a:solidFill>
                <a:latin typeface="Arial" charset="0"/>
                <a:ea typeface="Arial" charset="0"/>
                <a:cs typeface="Arial" charset="0"/>
              </a:defRPr>
            </a:lvl2pPr>
            <a:lvl3pPr marL="914400" indent="0">
              <a:buNone/>
              <a:defRPr>
                <a:solidFill>
                  <a:schemeClr val="tx1">
                    <a:lumMod val="50000"/>
                    <a:lumOff val="50000"/>
                  </a:schemeClr>
                </a:solidFill>
                <a:latin typeface="Arial" charset="0"/>
                <a:ea typeface="Arial" charset="0"/>
                <a:cs typeface="Arial" charset="0"/>
              </a:defRPr>
            </a:lvl3pPr>
            <a:lvl4pPr marL="1371600" indent="0">
              <a:buNone/>
              <a:defRPr>
                <a:solidFill>
                  <a:schemeClr val="tx1">
                    <a:lumMod val="50000"/>
                    <a:lumOff val="50000"/>
                  </a:schemeClr>
                </a:solidFill>
                <a:latin typeface="Arial" charset="0"/>
                <a:ea typeface="Arial" charset="0"/>
                <a:cs typeface="Arial" charset="0"/>
              </a:defRPr>
            </a:lvl4pPr>
            <a:lvl5pPr marL="1828800" indent="0">
              <a:buNone/>
              <a:defRPr>
                <a:solidFill>
                  <a:schemeClr val="tx1">
                    <a:lumMod val="50000"/>
                    <a:lumOff val="50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26093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0053AB-45AA-434D-8BDE-5525BA81273B}"/>
              </a:ext>
            </a:extLst>
          </p:cNvPr>
          <p:cNvSpPr/>
          <p:nvPr userDrawn="1"/>
        </p:nvSpPr>
        <p:spPr>
          <a:xfrm>
            <a:off x="264459" y="207095"/>
            <a:ext cx="11663083" cy="6443810"/>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12" name="Rectangle 11"/>
          <p:cNvSpPr/>
          <p:nvPr userDrawn="1"/>
        </p:nvSpPr>
        <p:spPr>
          <a:xfrm>
            <a:off x="264459" y="2705301"/>
            <a:ext cx="118873"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3" name="Rectangle 12"/>
          <p:cNvSpPr/>
          <p:nvPr userDrawn="1"/>
        </p:nvSpPr>
        <p:spPr>
          <a:xfrm>
            <a:off x="11808668" y="2705301"/>
            <a:ext cx="118873"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ctrTitle"/>
          </p:nvPr>
        </p:nvSpPr>
        <p:spPr>
          <a:xfrm>
            <a:off x="914400" y="2693990"/>
            <a:ext cx="10363200" cy="1470025"/>
          </a:xfrm>
        </p:spPr>
        <p:txBody>
          <a:bodyPr>
            <a:normAutofit/>
          </a:bodyPr>
          <a:lstStyle>
            <a:lvl1pPr>
              <a:defRPr sz="4201" b="1">
                <a:solidFill>
                  <a:schemeClr val="bg1"/>
                </a:solidFill>
                <a:latin typeface="Arial" charset="0"/>
                <a:ea typeface="Arial" charset="0"/>
                <a:cs typeface="Arial"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0">
                <a:solidFill>
                  <a:schemeClr val="bg1"/>
                </a:solidFill>
                <a:latin typeface="Arial" panose="020B0604020202020204" pitchFamily="34" charset="0"/>
                <a:ea typeface="Arial" panose="020B0604020202020204" pitchFamily="34" charset="0"/>
                <a:cs typeface="Arial" panose="020B0604020202020204" pitchFamily="34" charset="0"/>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dirty="0"/>
              <a:t>Click to edit Master subtitle style</a:t>
            </a:r>
          </a:p>
        </p:txBody>
      </p:sp>
      <p:pic>
        <p:nvPicPr>
          <p:cNvPr id="1026" name="Picture 2" descr="M.A.R.K.E.T.">
            <a:extLst>
              <a:ext uri="{FF2B5EF4-FFF2-40B4-BE49-F238E27FC236}">
                <a16:creationId xmlns:a16="http://schemas.microsoft.com/office/drawing/2014/main" id="{210877E8-785F-46BE-A9A6-F1FAFE7248D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65508" y="540405"/>
            <a:ext cx="2272508" cy="5796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0C6C996-90E6-44B3-A1B0-A346EF3DCD4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53800" y="406423"/>
            <a:ext cx="1535084" cy="7675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913D8A9-C58A-4612-AF2B-42A129B5B1A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558482" y="379485"/>
            <a:ext cx="1291243" cy="739222"/>
          </a:xfrm>
          <a:prstGeom prst="rect">
            <a:avLst/>
          </a:prstGeom>
          <a:noFill/>
          <a:extLst>
            <a:ext uri="{909E8E84-426E-40DD-AFC4-6F175D3DCCD1}">
              <a14:hiddenFill xmlns:a14="http://schemas.microsoft.com/office/drawing/2010/main">
                <a:solidFill>
                  <a:srgbClr val="FFFFFF"/>
                </a:solidFill>
              </a14:hiddenFill>
            </a:ext>
          </a:extLst>
        </p:spPr>
      </p:pic>
      <p:sp>
        <p:nvSpPr>
          <p:cNvPr id="14" name="object 32">
            <a:extLst>
              <a:ext uri="{FF2B5EF4-FFF2-40B4-BE49-F238E27FC236}">
                <a16:creationId xmlns:a16="http://schemas.microsoft.com/office/drawing/2014/main" id="{9A400F48-3BB9-41CE-A37B-6288C41ABBF4}"/>
              </a:ext>
            </a:extLst>
          </p:cNvPr>
          <p:cNvSpPr/>
          <p:nvPr userDrawn="1"/>
        </p:nvSpPr>
        <p:spPr>
          <a:xfrm>
            <a:off x="1561896" y="406423"/>
            <a:ext cx="2920539" cy="766292"/>
          </a:xfrm>
          <a:prstGeom prst="rect">
            <a:avLst/>
          </a:prstGeom>
          <a:blipFill>
            <a:blip r:embed="rId5" cstate="print"/>
            <a:stretch>
              <a:fillRect/>
            </a:stretch>
          </a:blipFill>
        </p:spPr>
        <p:txBody>
          <a:bodyPr wrap="square" lIns="0" tIns="0" rIns="0" bIns="0" rtlCol="0"/>
          <a:lstStyle/>
          <a:p>
            <a:endParaRPr sz="1801"/>
          </a:p>
        </p:txBody>
      </p:sp>
      <p:cxnSp>
        <p:nvCxnSpPr>
          <p:cNvPr id="5" name="Straight Connector 4">
            <a:extLst>
              <a:ext uri="{FF2B5EF4-FFF2-40B4-BE49-F238E27FC236}">
                <a16:creationId xmlns:a16="http://schemas.microsoft.com/office/drawing/2014/main" id="{85CAB45A-081C-4D27-914A-3050A7699902}"/>
              </a:ext>
            </a:extLst>
          </p:cNvPr>
          <p:cNvCxnSpPr/>
          <p:nvPr userDrawn="1"/>
        </p:nvCxnSpPr>
        <p:spPr>
          <a:xfrm>
            <a:off x="4605252" y="451083"/>
            <a:ext cx="0" cy="668988"/>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265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087614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054767"/>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2294022"/>
            <a:ext cx="5384800" cy="3832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294022"/>
            <a:ext cx="5384800" cy="38321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C4CE51-D15A-BB47-9138-751D578D2580}"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746661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966704"/>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307098"/>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946861"/>
            <a:ext cx="5386917"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2307098"/>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78" y="2946861"/>
            <a:ext cx="5389033" cy="317930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C4CE51-D15A-BB47-9138-751D578D2580}"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625775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11" name="Picture 10" descr="PSCwall.ps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9938" y="208038"/>
            <a:ext cx="11672125" cy="6441925"/>
          </a:xfrm>
          <a:prstGeom prst="rect">
            <a:avLst/>
          </a:prstGeom>
        </p:spPr>
      </p:pic>
      <p:sp>
        <p:nvSpPr>
          <p:cNvPr id="12" name="Rectangle 11"/>
          <p:cNvSpPr/>
          <p:nvPr userDrawn="1"/>
        </p:nvSpPr>
        <p:spPr>
          <a:xfrm>
            <a:off x="1060470" y="2093434"/>
            <a:ext cx="10071060" cy="2671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060470" y="2742924"/>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1003514" y="2758222"/>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45C4CE51-D15A-BB47-9138-751D578D2580}"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8FB8FF-E84C-EC49-87A9-5C830135652C}" type="slidenum">
              <a:rPr lang="en-US" smtClean="0"/>
              <a:t>‹#›</a:t>
            </a:fld>
            <a:endParaRPr lang="en-US"/>
          </a:p>
        </p:txBody>
      </p:sp>
      <p:sp>
        <p:nvSpPr>
          <p:cNvPr id="2" name="Title 1"/>
          <p:cNvSpPr>
            <a:spLocks noGrp="1"/>
          </p:cNvSpPr>
          <p:nvPr>
            <p:ph type="title"/>
          </p:nvPr>
        </p:nvSpPr>
        <p:spPr>
          <a:xfrm>
            <a:off x="1499616" y="2872522"/>
            <a:ext cx="9192768" cy="1143000"/>
          </a:xfrm>
        </p:spPr>
        <p:txBody>
          <a:bodyPr>
            <a:normAutofit/>
          </a:bodyPr>
          <a:lstStyle>
            <a:lvl1pPr>
              <a:defRPr sz="4800" b="0" i="0">
                <a:solidFill>
                  <a:srgbClr val="500000"/>
                </a:solidFill>
                <a:latin typeface="Tungsten Medium" charset="0"/>
                <a:ea typeface="Tungsten Medium" charset="0"/>
                <a:cs typeface="Tungsten Medium" charset="0"/>
              </a:defRPr>
            </a:lvl1pPr>
          </a:lstStyle>
          <a:p>
            <a:r>
              <a:rPr lang="en-US" dirty="0"/>
              <a:t>Click to edit Master title style</a:t>
            </a:r>
          </a:p>
        </p:txBody>
      </p:sp>
      <p:pic>
        <p:nvPicPr>
          <p:cNvPr id="16" name="Picture 15" descr="TAM-LogoBox.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44468" y="1424596"/>
            <a:ext cx="1303064" cy="1303064"/>
          </a:xfrm>
          <a:prstGeom prst="rect">
            <a:avLst/>
          </a:prstGeom>
        </p:spPr>
      </p:pic>
    </p:spTree>
    <p:extLst>
      <p:ext uri="{BB962C8B-B14F-4D97-AF65-F5344CB8AC3E}">
        <p14:creationId xmlns:p14="http://schemas.microsoft.com/office/powerpoint/2010/main" val="3054200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4CE51-D15A-BB47-9138-751D578D2580}"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8249290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1" y="1171075"/>
            <a:ext cx="4011084" cy="1162051"/>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171075"/>
            <a:ext cx="6815667" cy="495509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11" y="2406317"/>
            <a:ext cx="4011084" cy="37198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C4CE51-D15A-BB47-9138-751D578D2580}"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0761514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106905"/>
            <a:ext cx="7315200" cy="36206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C4CE51-D15A-BB47-9138-751D578D2580}"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186479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7" y="225911"/>
            <a:ext cx="7687733" cy="925157"/>
          </a:xfrm>
        </p:spPr>
        <p:txBody>
          <a:bodyPr>
            <a:normAutofit/>
          </a:bodyPr>
          <a:lstStyle>
            <a:lvl1pPr algn="l">
              <a:defRPr sz="3600" b="1">
                <a:solidFill>
                  <a:schemeClr val="bg1"/>
                </a:solidFill>
                <a:latin typeface="Arial" charset="0"/>
                <a:ea typeface="Arial" charset="0"/>
                <a:cs typeface="Arial" charset="0"/>
              </a:defRPr>
            </a:lvl1pPr>
          </a:lstStyle>
          <a:p>
            <a:r>
              <a:rPr lang="en-US" dirty="0"/>
              <a:t>Click to edit Master title style</a:t>
            </a:r>
          </a:p>
        </p:txBody>
      </p:sp>
      <p:sp>
        <p:nvSpPr>
          <p:cNvPr id="3" name="Content Placeholder 2"/>
          <p:cNvSpPr>
            <a:spLocks noGrp="1"/>
          </p:cNvSpPr>
          <p:nvPr>
            <p:ph idx="1"/>
          </p:nvPr>
        </p:nvSpPr>
        <p:spPr>
          <a:xfrm>
            <a:off x="609603" y="1478845"/>
            <a:ext cx="10972798" cy="4647321"/>
          </a:xfrm>
        </p:spPr>
        <p:txBody>
          <a:bodyPr/>
          <a:lstStyle>
            <a:lvl1pPr marL="0" indent="0">
              <a:buNone/>
              <a:defRPr>
                <a:solidFill>
                  <a:schemeClr val="tx1"/>
                </a:solidFill>
                <a:latin typeface="Arial" charset="0"/>
                <a:ea typeface="Arial" charset="0"/>
                <a:cs typeface="Arial" charset="0"/>
              </a:defRPr>
            </a:lvl1pPr>
            <a:lvl2pPr marL="457206" indent="0">
              <a:buNone/>
              <a:defRPr>
                <a:solidFill>
                  <a:schemeClr val="tx1"/>
                </a:solidFill>
                <a:latin typeface="Arial" charset="0"/>
                <a:ea typeface="Arial" charset="0"/>
                <a:cs typeface="Arial" charset="0"/>
              </a:defRPr>
            </a:lvl2pPr>
            <a:lvl3pPr marL="914411" indent="0">
              <a:buNone/>
              <a:defRPr>
                <a:solidFill>
                  <a:schemeClr val="tx1"/>
                </a:solidFill>
                <a:latin typeface="Arial" charset="0"/>
                <a:ea typeface="Arial" charset="0"/>
                <a:cs typeface="Arial" charset="0"/>
              </a:defRPr>
            </a:lvl3pPr>
            <a:lvl4pPr marL="1371617" indent="0">
              <a:buNone/>
              <a:defRPr>
                <a:solidFill>
                  <a:schemeClr val="tx1"/>
                </a:solidFill>
                <a:latin typeface="Arial" charset="0"/>
                <a:ea typeface="Arial" charset="0"/>
                <a:cs typeface="Arial" charset="0"/>
              </a:defRPr>
            </a:lvl4pPr>
            <a:lvl5pPr marL="1828823" indent="0">
              <a:buNone/>
              <a:defRPr>
                <a:solidFill>
                  <a:schemeClr val="tx1"/>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960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385BBE6-8768-4CDE-9042-CDC163B4D49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4765"/>
          <a:stretch/>
        </p:blipFill>
        <p:spPr>
          <a:xfrm>
            <a:off x="3736182" y="2193052"/>
            <a:ext cx="8123266" cy="4456906"/>
          </a:xfrm>
          <a:prstGeom prst="rect">
            <a:avLst/>
          </a:prstGeom>
        </p:spPr>
      </p:pic>
      <p:grpSp>
        <p:nvGrpSpPr>
          <p:cNvPr id="10" name="Group 9">
            <a:extLst>
              <a:ext uri="{FF2B5EF4-FFF2-40B4-BE49-F238E27FC236}">
                <a16:creationId xmlns:a16="http://schemas.microsoft.com/office/drawing/2014/main" id="{55BDB90D-33E1-4E44-A8A6-04FF40CCDA6F}"/>
              </a:ext>
            </a:extLst>
          </p:cNvPr>
          <p:cNvGrpSpPr/>
          <p:nvPr userDrawn="1"/>
        </p:nvGrpSpPr>
        <p:grpSpPr>
          <a:xfrm>
            <a:off x="3782292" y="208042"/>
            <a:ext cx="8021781" cy="1985010"/>
            <a:chOff x="63098" y="540970"/>
            <a:chExt cx="8855178" cy="2076303"/>
          </a:xfrm>
        </p:grpSpPr>
        <p:pic>
          <p:nvPicPr>
            <p:cNvPr id="16" name="Picture 15">
              <a:extLst>
                <a:ext uri="{FF2B5EF4-FFF2-40B4-BE49-F238E27FC236}">
                  <a16:creationId xmlns:a16="http://schemas.microsoft.com/office/drawing/2014/main" id="{9E4B038C-942A-4831-9F48-EEA8E8453D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2760" y="540972"/>
              <a:ext cx="2926080" cy="2076301"/>
            </a:xfrm>
            <a:prstGeom prst="rect">
              <a:avLst/>
            </a:prstGeom>
            <a:ln w="38100" cap="sq">
              <a:solidFill>
                <a:sysClr val="window" lastClr="FFFFFF"/>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505FC824-3F35-4472-99B2-6218D06F45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98" y="540970"/>
              <a:ext cx="2926080" cy="2076301"/>
            </a:xfrm>
            <a:prstGeom prst="rect">
              <a:avLst/>
            </a:prstGeom>
            <a:ln w="38100" cap="sq">
              <a:solidFill>
                <a:sysClr val="window" lastClr="FFFFFF"/>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9419CF53-826D-4057-A23A-ACC9DB8C5E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2196" y="540971"/>
              <a:ext cx="2926080" cy="2076301"/>
            </a:xfrm>
            <a:prstGeom prst="rect">
              <a:avLst/>
            </a:prstGeom>
            <a:ln w="38100" cap="sq">
              <a:solidFill>
                <a:sysClr val="window" lastClr="FFFFFF"/>
              </a:solidFill>
              <a:prstDash val="solid"/>
              <a:miter lim="800000"/>
            </a:ln>
            <a:effectLst>
              <a:outerShdw blurRad="50800" dist="38100" dir="2700000" algn="tl" rotWithShape="0">
                <a:srgbClr val="000000">
                  <a:alpha val="43000"/>
                </a:srgbClr>
              </a:outerShdw>
            </a:effectLst>
          </p:spPr>
        </p:pic>
      </p:grpSp>
      <p:pic>
        <p:nvPicPr>
          <p:cNvPr id="11" name="Picture 10"/>
          <p:cNvPicPr>
            <a:picLocks noChangeAspect="1"/>
          </p:cNvPicPr>
          <p:nvPr userDrawn="1"/>
        </p:nvPicPr>
        <p:blipFill rotWithShape="1">
          <a:blip r:embed="rId6" cstate="hqprint">
            <a:extLst>
              <a:ext uri="{28A0092B-C50C-407E-A947-70E740481C1C}">
                <a14:useLocalDpi xmlns:a14="http://schemas.microsoft.com/office/drawing/2010/main"/>
              </a:ext>
            </a:extLst>
          </a:blip>
          <a:srcRect r="69822"/>
          <a:stretch/>
        </p:blipFill>
        <p:spPr>
          <a:xfrm>
            <a:off x="259938" y="208038"/>
            <a:ext cx="3522354" cy="6441926"/>
          </a:xfrm>
          <a:prstGeom prst="rect">
            <a:avLst/>
          </a:prstGeom>
        </p:spPr>
      </p:pic>
      <p:sp>
        <p:nvSpPr>
          <p:cNvPr id="12" name="Rectangle 11"/>
          <p:cNvSpPr/>
          <p:nvPr userDrawn="1"/>
        </p:nvSpPr>
        <p:spPr>
          <a:xfrm>
            <a:off x="1060472" y="2093435"/>
            <a:ext cx="10071060" cy="267113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3" name="Rectangle 12"/>
          <p:cNvSpPr/>
          <p:nvPr userDrawn="1"/>
        </p:nvSpPr>
        <p:spPr>
          <a:xfrm>
            <a:off x="1060470" y="2742924"/>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5" name="Rectangle 14"/>
          <p:cNvSpPr/>
          <p:nvPr userDrawn="1"/>
        </p:nvSpPr>
        <p:spPr>
          <a:xfrm>
            <a:off x="11003516" y="2758222"/>
            <a:ext cx="128016"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title"/>
          </p:nvPr>
        </p:nvSpPr>
        <p:spPr>
          <a:xfrm>
            <a:off x="1499616" y="2872522"/>
            <a:ext cx="9192768" cy="1143000"/>
          </a:xfrm>
        </p:spPr>
        <p:txBody>
          <a:bodyPr>
            <a:normAutofit/>
          </a:bodyPr>
          <a:lstStyle>
            <a:lvl1pPr>
              <a:defRPr sz="3401" b="1">
                <a:solidFill>
                  <a:srgbClr val="500000"/>
                </a:solidFill>
                <a:latin typeface="Arial" charset="0"/>
                <a:ea typeface="Arial" charset="0"/>
                <a:cs typeface="Arial" charset="0"/>
              </a:defRPr>
            </a:lvl1pPr>
          </a:lstStyle>
          <a:p>
            <a:r>
              <a:rPr lang="en-US" dirty="0"/>
              <a:t>Click to edit Master title style</a:t>
            </a:r>
          </a:p>
        </p:txBody>
      </p:sp>
      <p:sp>
        <p:nvSpPr>
          <p:cNvPr id="14" name="Rectangle 13">
            <a:extLst>
              <a:ext uri="{FF2B5EF4-FFF2-40B4-BE49-F238E27FC236}">
                <a16:creationId xmlns:a16="http://schemas.microsoft.com/office/drawing/2014/main" id="{1F2E9366-A0A7-7C41-B78D-38974B06FA71}"/>
              </a:ext>
            </a:extLst>
          </p:cNvPr>
          <p:cNvSpPr/>
          <p:nvPr userDrawn="1"/>
        </p:nvSpPr>
        <p:spPr>
          <a:xfrm>
            <a:off x="3657601" y="1593291"/>
            <a:ext cx="4850295" cy="966677"/>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pic>
        <p:nvPicPr>
          <p:cNvPr id="21" name="Picture 2" descr="M.A.R.K.E.T.">
            <a:extLst>
              <a:ext uri="{FF2B5EF4-FFF2-40B4-BE49-F238E27FC236}">
                <a16:creationId xmlns:a16="http://schemas.microsoft.com/office/drawing/2014/main" id="{90EE39EB-B833-4D13-B4F8-AD42F09B0C8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213186" y="1883946"/>
            <a:ext cx="1878105" cy="4790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a:extLst>
              <a:ext uri="{FF2B5EF4-FFF2-40B4-BE49-F238E27FC236}">
                <a16:creationId xmlns:a16="http://schemas.microsoft.com/office/drawing/2014/main" id="{37B0EC9F-4C5A-4161-B0B6-6846D3909C2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825445" y="1764747"/>
            <a:ext cx="1268665" cy="6343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a:extLst>
              <a:ext uri="{FF2B5EF4-FFF2-40B4-BE49-F238E27FC236}">
                <a16:creationId xmlns:a16="http://schemas.microsoft.com/office/drawing/2014/main" id="{A2A99802-020B-4949-891B-BEE56043918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214814" y="1738163"/>
            <a:ext cx="1067143" cy="61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242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cademicBdl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459" y="207095"/>
            <a:ext cx="11663083" cy="6453660"/>
          </a:xfrm>
          <a:prstGeom prst="rect">
            <a:avLst/>
          </a:prstGeom>
        </p:spPr>
      </p:pic>
      <p:sp>
        <p:nvSpPr>
          <p:cNvPr id="12" name="Rectangle 11"/>
          <p:cNvSpPr/>
          <p:nvPr userDrawn="1"/>
        </p:nvSpPr>
        <p:spPr>
          <a:xfrm>
            <a:off x="264459" y="2705301"/>
            <a:ext cx="118873"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13" name="Rectangle 12"/>
          <p:cNvSpPr/>
          <p:nvPr userDrawn="1"/>
        </p:nvSpPr>
        <p:spPr>
          <a:xfrm>
            <a:off x="11808668" y="2705301"/>
            <a:ext cx="118873"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
        <p:nvSpPr>
          <p:cNvPr id="2" name="Title 1"/>
          <p:cNvSpPr>
            <a:spLocks noGrp="1"/>
          </p:cNvSpPr>
          <p:nvPr>
            <p:ph type="ctrTitle"/>
          </p:nvPr>
        </p:nvSpPr>
        <p:spPr>
          <a:xfrm>
            <a:off x="914400" y="2693990"/>
            <a:ext cx="10363200" cy="1470025"/>
          </a:xfrm>
        </p:spPr>
        <p:txBody>
          <a:bodyPr>
            <a:normAutofit/>
          </a:bodyPr>
          <a:lstStyle>
            <a:lvl1pPr>
              <a:defRPr sz="7001"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1">
                <a:solidFill>
                  <a:schemeClr val="bg1"/>
                </a:solidFill>
                <a:latin typeface="Georgia" charset="0"/>
                <a:ea typeface="Georgia" charset="0"/>
                <a:cs typeface="Georgia" charset="0"/>
              </a:defRPr>
            </a:lvl1pPr>
            <a:lvl2pPr marL="457206" indent="0" algn="ctr">
              <a:buNone/>
              <a:defRPr>
                <a:solidFill>
                  <a:schemeClr val="tx1">
                    <a:tint val="75000"/>
                  </a:schemeClr>
                </a:solidFill>
              </a:defRPr>
            </a:lvl2pPr>
            <a:lvl3pPr marL="914411" indent="0" algn="ctr">
              <a:buNone/>
              <a:defRPr>
                <a:solidFill>
                  <a:schemeClr val="tx1">
                    <a:tint val="75000"/>
                  </a:schemeClr>
                </a:solidFill>
              </a:defRPr>
            </a:lvl3pPr>
            <a:lvl4pPr marL="1371617" indent="0" algn="ctr">
              <a:buNone/>
              <a:defRPr>
                <a:solidFill>
                  <a:schemeClr val="tx1">
                    <a:tint val="75000"/>
                  </a:schemeClr>
                </a:solidFill>
              </a:defRPr>
            </a:lvl4pPr>
            <a:lvl5pPr marL="1828823" indent="0" algn="ctr">
              <a:buNone/>
              <a:defRPr>
                <a:solidFill>
                  <a:schemeClr val="tx1">
                    <a:tint val="75000"/>
                  </a:schemeClr>
                </a:solidFill>
              </a:defRPr>
            </a:lvl5pPr>
            <a:lvl6pPr marL="2286029" indent="0" algn="ctr">
              <a:buNone/>
              <a:defRPr>
                <a:solidFill>
                  <a:schemeClr val="tx1">
                    <a:tint val="75000"/>
                  </a:schemeClr>
                </a:solidFill>
              </a:defRPr>
            </a:lvl6pPr>
            <a:lvl7pPr marL="2743234" indent="0" algn="ctr">
              <a:buNone/>
              <a:defRPr>
                <a:solidFill>
                  <a:schemeClr val="tx1">
                    <a:tint val="75000"/>
                  </a:schemeClr>
                </a:solidFill>
              </a:defRPr>
            </a:lvl7pPr>
            <a:lvl8pPr marL="3200440" indent="0" algn="ctr">
              <a:buNone/>
              <a:defRPr>
                <a:solidFill>
                  <a:schemeClr val="tx1">
                    <a:tint val="75000"/>
                  </a:schemeClr>
                </a:solidFill>
              </a:defRPr>
            </a:lvl8pPr>
            <a:lvl9pPr marL="3657646"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pic>
        <p:nvPicPr>
          <p:cNvPr id="14" name="Picture 13"/>
          <p:cNvPicPr>
            <a:picLocks noChangeAspect="1"/>
          </p:cNvPicPr>
          <p:nvPr userDrawn="1"/>
        </p:nvPicPr>
        <p:blipFill>
          <a:blip r:embed="rId3"/>
          <a:stretch>
            <a:fillRect/>
          </a:stretch>
        </p:blipFill>
        <p:spPr>
          <a:xfrm>
            <a:off x="5647776" y="819398"/>
            <a:ext cx="896448" cy="736558"/>
          </a:xfrm>
          <a:prstGeom prst="rect">
            <a:avLst/>
          </a:prstGeom>
        </p:spPr>
      </p:pic>
    </p:spTree>
    <p:extLst>
      <p:ext uri="{BB962C8B-B14F-4D97-AF65-F5344CB8AC3E}">
        <p14:creationId xmlns:p14="http://schemas.microsoft.com/office/powerpoint/2010/main" val="3725160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7" y="101601"/>
            <a:ext cx="7687733" cy="1143000"/>
          </a:xfrm>
        </p:spPr>
        <p:txBody>
          <a:bodyPr>
            <a:normAutofit/>
          </a:bodyPr>
          <a:lstStyle>
            <a:lvl1pPr algn="l">
              <a:defRPr sz="48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Content Placeholder 2"/>
          <p:cNvSpPr>
            <a:spLocks noGrp="1"/>
          </p:cNvSpPr>
          <p:nvPr>
            <p:ph idx="1"/>
          </p:nvPr>
        </p:nvSpPr>
        <p:spPr>
          <a:xfrm>
            <a:off x="609603" y="1478845"/>
            <a:ext cx="10972798" cy="4647321"/>
          </a:xfrm>
        </p:spPr>
        <p:txBody>
          <a:bodyPr/>
          <a:lstStyle>
            <a:lvl1pPr marL="0" indent="0">
              <a:buNone/>
              <a:defRPr>
                <a:solidFill>
                  <a:schemeClr val="tx1">
                    <a:lumMod val="50000"/>
                    <a:lumOff val="50000"/>
                  </a:schemeClr>
                </a:solidFill>
                <a:latin typeface="Arial" charset="0"/>
                <a:ea typeface="Arial" charset="0"/>
                <a:cs typeface="Arial" charset="0"/>
              </a:defRPr>
            </a:lvl1pPr>
            <a:lvl2pPr marL="457206" indent="0">
              <a:buNone/>
              <a:defRPr>
                <a:solidFill>
                  <a:schemeClr val="tx1">
                    <a:lumMod val="50000"/>
                    <a:lumOff val="50000"/>
                  </a:schemeClr>
                </a:solidFill>
                <a:latin typeface="Arial" charset="0"/>
                <a:ea typeface="Arial" charset="0"/>
                <a:cs typeface="Arial" charset="0"/>
              </a:defRPr>
            </a:lvl2pPr>
            <a:lvl3pPr marL="914411" indent="0">
              <a:buNone/>
              <a:defRPr>
                <a:solidFill>
                  <a:schemeClr val="tx1">
                    <a:lumMod val="50000"/>
                    <a:lumOff val="50000"/>
                  </a:schemeClr>
                </a:solidFill>
                <a:latin typeface="Arial" charset="0"/>
                <a:ea typeface="Arial" charset="0"/>
                <a:cs typeface="Arial" charset="0"/>
              </a:defRPr>
            </a:lvl3pPr>
            <a:lvl4pPr marL="1371617" indent="0">
              <a:buNone/>
              <a:defRPr>
                <a:solidFill>
                  <a:schemeClr val="tx1">
                    <a:lumMod val="50000"/>
                    <a:lumOff val="50000"/>
                  </a:schemeClr>
                </a:solidFill>
                <a:latin typeface="Arial" charset="0"/>
                <a:ea typeface="Arial" charset="0"/>
                <a:cs typeface="Arial" charset="0"/>
              </a:defRPr>
            </a:lvl4pPr>
            <a:lvl5pPr marL="1828823" indent="0">
              <a:buNone/>
              <a:defRPr>
                <a:solidFill>
                  <a:schemeClr val="tx1">
                    <a:lumMod val="50000"/>
                    <a:lumOff val="50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201224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cademicBdlg.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4459" y="207095"/>
            <a:ext cx="11663082" cy="6453660"/>
          </a:xfrm>
          <a:prstGeom prst="rect">
            <a:avLst/>
          </a:prstGeom>
        </p:spPr>
      </p:pic>
      <p:sp>
        <p:nvSpPr>
          <p:cNvPr id="12" name="Rectangle 11"/>
          <p:cNvSpPr/>
          <p:nvPr userDrawn="1"/>
        </p:nvSpPr>
        <p:spPr>
          <a:xfrm>
            <a:off x="26445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11808669" y="2705301"/>
            <a:ext cx="118872" cy="13716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914400" y="2693989"/>
            <a:ext cx="10363200" cy="1470025"/>
          </a:xfrm>
        </p:spPr>
        <p:txBody>
          <a:bodyPr>
            <a:normAutofit/>
          </a:bodyPr>
          <a:lstStyle>
            <a:lvl1pPr>
              <a:defRPr sz="70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Subtitle 2"/>
          <p:cNvSpPr>
            <a:spLocks noGrp="1"/>
          </p:cNvSpPr>
          <p:nvPr>
            <p:ph type="subTitle" idx="1"/>
          </p:nvPr>
        </p:nvSpPr>
        <p:spPr>
          <a:xfrm>
            <a:off x="1828800" y="4235390"/>
            <a:ext cx="8534400" cy="1189892"/>
          </a:xfrm>
        </p:spPr>
        <p:txBody>
          <a:bodyPr>
            <a:normAutofit/>
          </a:bodyPr>
          <a:lstStyle>
            <a:lvl1pPr marL="0" indent="0" algn="ctr">
              <a:buNone/>
              <a:defRPr sz="2800" i="1">
                <a:solidFill>
                  <a:schemeClr val="bg1"/>
                </a:solidFill>
                <a:latin typeface="Georgia" charset="0"/>
                <a:ea typeface="Georgia" charset="0"/>
                <a:cs typeface="Georgia"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pic>
        <p:nvPicPr>
          <p:cNvPr id="14" name="Picture 13"/>
          <p:cNvPicPr>
            <a:picLocks noChangeAspect="1"/>
          </p:cNvPicPr>
          <p:nvPr userDrawn="1"/>
        </p:nvPicPr>
        <p:blipFill>
          <a:blip r:embed="rId3"/>
          <a:stretch>
            <a:fillRect/>
          </a:stretch>
        </p:blipFill>
        <p:spPr>
          <a:xfrm>
            <a:off x="5647776" y="819398"/>
            <a:ext cx="896448" cy="736558"/>
          </a:xfrm>
          <a:prstGeom prst="rect">
            <a:avLst/>
          </a:prstGeom>
        </p:spPr>
      </p:pic>
    </p:spTree>
    <p:extLst>
      <p:ext uri="{BB962C8B-B14F-4D97-AF65-F5344CB8AC3E}">
        <p14:creationId xmlns:p14="http://schemas.microsoft.com/office/powerpoint/2010/main" val="3416724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3466" y="101601"/>
            <a:ext cx="7687733" cy="1143000"/>
          </a:xfrm>
        </p:spPr>
        <p:txBody>
          <a:bodyPr>
            <a:normAutofit/>
          </a:bodyPr>
          <a:lstStyle>
            <a:lvl1pPr algn="l">
              <a:defRPr sz="4800" b="0">
                <a:solidFill>
                  <a:schemeClr val="bg1"/>
                </a:solidFill>
                <a:latin typeface="Tungsten Book" charset="0"/>
                <a:ea typeface="Tungsten Book" charset="0"/>
                <a:cs typeface="Tungsten Book" charset="0"/>
              </a:defRPr>
            </a:lvl1pPr>
          </a:lstStyle>
          <a:p>
            <a:r>
              <a:rPr lang="en-US" dirty="0"/>
              <a:t>Click to edit Master title style</a:t>
            </a:r>
          </a:p>
        </p:txBody>
      </p:sp>
      <p:sp>
        <p:nvSpPr>
          <p:cNvPr id="3" name="Content Placeholder 2"/>
          <p:cNvSpPr>
            <a:spLocks noGrp="1"/>
          </p:cNvSpPr>
          <p:nvPr>
            <p:ph idx="1"/>
          </p:nvPr>
        </p:nvSpPr>
        <p:spPr>
          <a:xfrm>
            <a:off x="609600" y="1478844"/>
            <a:ext cx="10972799" cy="4647321"/>
          </a:xfrm>
        </p:spPr>
        <p:txBody>
          <a:bodyPr/>
          <a:lstStyle>
            <a:lvl1pPr marL="0" indent="0">
              <a:buNone/>
              <a:defRPr>
                <a:solidFill>
                  <a:schemeClr val="tx1">
                    <a:lumMod val="50000"/>
                    <a:lumOff val="50000"/>
                  </a:schemeClr>
                </a:solidFill>
                <a:latin typeface="Arial" charset="0"/>
                <a:ea typeface="Arial" charset="0"/>
                <a:cs typeface="Arial" charset="0"/>
              </a:defRPr>
            </a:lvl1pPr>
            <a:lvl2pPr marL="457200" indent="0">
              <a:buNone/>
              <a:defRPr>
                <a:solidFill>
                  <a:schemeClr val="tx1">
                    <a:lumMod val="50000"/>
                    <a:lumOff val="50000"/>
                  </a:schemeClr>
                </a:solidFill>
                <a:latin typeface="Arial" charset="0"/>
                <a:ea typeface="Arial" charset="0"/>
                <a:cs typeface="Arial" charset="0"/>
              </a:defRPr>
            </a:lvl2pPr>
            <a:lvl3pPr marL="914400" indent="0">
              <a:buNone/>
              <a:defRPr>
                <a:solidFill>
                  <a:schemeClr val="tx1">
                    <a:lumMod val="50000"/>
                    <a:lumOff val="50000"/>
                  </a:schemeClr>
                </a:solidFill>
                <a:latin typeface="Arial" charset="0"/>
                <a:ea typeface="Arial" charset="0"/>
                <a:cs typeface="Arial" charset="0"/>
              </a:defRPr>
            </a:lvl3pPr>
            <a:lvl4pPr marL="1371600" indent="0">
              <a:buNone/>
              <a:defRPr>
                <a:solidFill>
                  <a:schemeClr val="tx1">
                    <a:lumMod val="50000"/>
                    <a:lumOff val="50000"/>
                  </a:schemeClr>
                </a:solidFill>
                <a:latin typeface="Arial" charset="0"/>
                <a:ea typeface="Arial" charset="0"/>
                <a:cs typeface="Arial" charset="0"/>
              </a:defRPr>
            </a:lvl4pPr>
            <a:lvl5pPr marL="1828800" indent="0">
              <a:buNone/>
              <a:defRPr>
                <a:solidFill>
                  <a:schemeClr val="tx1">
                    <a:lumMod val="50000"/>
                    <a:lumOff val="50000"/>
                  </a:schemeClr>
                </a:solidFill>
                <a:latin typeface="Arial" charset="0"/>
                <a:ea typeface="Arial" charset="0"/>
                <a:cs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5C4CE51-D15A-BB47-9138-751D578D2580}"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8FB8FF-E84C-EC49-87A9-5C830135652C}" type="slidenum">
              <a:rPr lang="en-US" smtClean="0"/>
              <a:t>‹#›</a:t>
            </a:fld>
            <a:endParaRPr lang="en-US"/>
          </a:p>
        </p:txBody>
      </p:sp>
    </p:spTree>
    <p:extLst>
      <p:ext uri="{BB962C8B-B14F-4D97-AF65-F5344CB8AC3E}">
        <p14:creationId xmlns:p14="http://schemas.microsoft.com/office/powerpoint/2010/main" val="39466678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7.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slideLayout" Target="../slideLayouts/slideLayout17.xml"/><Relationship Id="rId10" Type="http://schemas.openxmlformats.org/officeDocument/2006/relationships/theme" Target="../theme/theme6.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4.xml"/><Relationship Id="rId7"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2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0.png"/><Relationship Id="rId5" Type="http://schemas.openxmlformats.org/officeDocument/2006/relationships/slideLayout" Target="../slideLayouts/slideLayout32.xml"/><Relationship Id="rId10" Type="http://schemas.openxmlformats.org/officeDocument/2006/relationships/theme" Target="../theme/theme8.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79834"/>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22834"/>
            <a:ext cx="10972800" cy="40033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61"/>
          <p:cNvSpPr/>
          <p:nvPr userDrawn="1"/>
        </p:nvSpPr>
        <p:spPr>
          <a:xfrm>
            <a:off x="278674" y="6575107"/>
            <a:ext cx="9324948"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sp>
        <p:nvSpPr>
          <p:cNvPr id="10" name="Rectangle 9">
            <a:extLst>
              <a:ext uri="{FF2B5EF4-FFF2-40B4-BE49-F238E27FC236}">
                <a16:creationId xmlns:a16="http://schemas.microsoft.com/office/drawing/2014/main" id="{3DC93FCB-6043-4F4A-A8E8-21CEBBD92A4B}"/>
              </a:ext>
            </a:extLst>
          </p:cNvPr>
          <p:cNvSpPr/>
          <p:nvPr userDrawn="1"/>
        </p:nvSpPr>
        <p:spPr>
          <a:xfrm>
            <a:off x="383821" y="231832"/>
            <a:ext cx="11424356" cy="926298"/>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06C32FB-EF9A-D445-9E70-345AD40836F8}"/>
              </a:ext>
            </a:extLst>
          </p:cNvPr>
          <p:cNvSpPr/>
          <p:nvPr userDrawn="1"/>
        </p:nvSpPr>
        <p:spPr>
          <a:xfrm>
            <a:off x="383823" y="403780"/>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240135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979834"/>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122834"/>
            <a:ext cx="10972800" cy="40033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hape 461"/>
          <p:cNvSpPr/>
          <p:nvPr userDrawn="1"/>
        </p:nvSpPr>
        <p:spPr>
          <a:xfrm>
            <a:off x="278674" y="6575107"/>
            <a:ext cx="9324948"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sp>
        <p:nvSpPr>
          <p:cNvPr id="10" name="Rectangle 9">
            <a:extLst>
              <a:ext uri="{FF2B5EF4-FFF2-40B4-BE49-F238E27FC236}">
                <a16:creationId xmlns:a16="http://schemas.microsoft.com/office/drawing/2014/main" id="{3DC93FCB-6043-4F4A-A8E8-21CEBBD92A4B}"/>
              </a:ext>
            </a:extLst>
          </p:cNvPr>
          <p:cNvSpPr/>
          <p:nvPr userDrawn="1"/>
        </p:nvSpPr>
        <p:spPr>
          <a:xfrm>
            <a:off x="383820" y="231832"/>
            <a:ext cx="11424356" cy="926298"/>
          </a:xfrm>
          <a:prstGeom prst="rect">
            <a:avLst/>
          </a:prstGeom>
          <a:gradFill>
            <a:gsLst>
              <a:gs pos="5000">
                <a:srgbClr val="370000"/>
              </a:gs>
              <a:gs pos="76000">
                <a:srgbClr val="500000"/>
              </a:gs>
            </a:gsLst>
            <a:lin ang="162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p>
        </p:txBody>
      </p:sp>
      <p:sp>
        <p:nvSpPr>
          <p:cNvPr id="11" name="Rectangle 10">
            <a:extLst>
              <a:ext uri="{FF2B5EF4-FFF2-40B4-BE49-F238E27FC236}">
                <a16:creationId xmlns:a16="http://schemas.microsoft.com/office/drawing/2014/main" id="{006C32FB-EF9A-D445-9E70-345AD40836F8}"/>
              </a:ext>
            </a:extLst>
          </p:cNvPr>
          <p:cNvSpPr/>
          <p:nvPr userDrawn="1"/>
        </p:nvSpPr>
        <p:spPr>
          <a:xfrm>
            <a:off x="383823" y="403780"/>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741123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457206" rtl="0" eaLnBrk="1" latinLnBrk="0" hangingPunct="1">
        <a:spcBef>
          <a:spcPct val="0"/>
        </a:spcBef>
        <a:buNone/>
        <a:defRPr sz="4400" kern="1200">
          <a:solidFill>
            <a:schemeClr val="tx1"/>
          </a:solidFill>
          <a:latin typeface="+mj-lt"/>
          <a:ea typeface="+mj-ea"/>
          <a:cs typeface="+mj-cs"/>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3"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5" indent="-228604"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1" indent="-228604"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7" indent="-228604"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0785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341588"/>
            <a:ext cx="10972800" cy="3784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4CE51-D15A-BB47-9138-751D578D2580}" type="datetimeFigureOut">
              <a:rPr lang="en-US" smtClean="0"/>
              <a:t>10/29/2024</a:t>
            </a:fld>
            <a:endParaRPr lang="en-US"/>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FB8FF-E84C-EC49-87A9-5C830135652C}" type="slidenum">
              <a:rPr lang="en-US" smtClean="0"/>
              <a:t>‹#›</a:t>
            </a:fld>
            <a:endParaRPr lang="en-US"/>
          </a:p>
        </p:txBody>
      </p:sp>
      <p:sp>
        <p:nvSpPr>
          <p:cNvPr id="8" name="Shape 461"/>
          <p:cNvSpPr/>
          <p:nvPr userDrawn="1"/>
        </p:nvSpPr>
        <p:spPr>
          <a:xfrm>
            <a:off x="203206" y="6575107"/>
            <a:ext cx="9400418"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824" y="231831"/>
            <a:ext cx="11424356" cy="926298"/>
          </a:xfrm>
          <a:prstGeom prst="rect">
            <a:avLst/>
          </a:prstGeom>
        </p:spPr>
      </p:pic>
      <p:sp>
        <p:nvSpPr>
          <p:cNvPr id="15" name="Rectangle 14"/>
          <p:cNvSpPr/>
          <p:nvPr userDrawn="1"/>
        </p:nvSpPr>
        <p:spPr>
          <a:xfrm>
            <a:off x="383823" y="383114"/>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spTree>
    <p:extLst>
      <p:ext uri="{BB962C8B-B14F-4D97-AF65-F5344CB8AC3E}">
        <p14:creationId xmlns:p14="http://schemas.microsoft.com/office/powerpoint/2010/main" val="284921674"/>
      </p:ext>
    </p:extLst>
  </p:cSld>
  <p:clrMap bg1="lt1" tx1="dk1" bg2="lt2" tx2="dk2" accent1="accent1" accent2="accent2" accent3="accent3" accent4="accent4" accent5="accent5" accent6="accent6" hlink="hlink" folHlink="folHlink"/>
  <p:sldLayoutIdLst>
    <p:sldLayoutId id="2147483668" r:id="rId1"/>
    <p:sldLayoutId id="2147483669" r:id="rId2"/>
  </p:sldLayoutIdLst>
  <p:txStyles>
    <p:titleStyle>
      <a:lvl1pPr algn="ctr" defTabSz="457206" rtl="0" eaLnBrk="1" latinLnBrk="0" hangingPunct="1">
        <a:spcBef>
          <a:spcPct val="0"/>
        </a:spcBef>
        <a:buNone/>
        <a:defRPr sz="6000" b="0" i="0" kern="1200" spc="100" baseline="0">
          <a:solidFill>
            <a:schemeClr val="tx1"/>
          </a:solidFill>
          <a:latin typeface="Tungsten Medium" charset="0"/>
          <a:ea typeface="Tungsten Medium" charset="0"/>
          <a:cs typeface="Tungsten Medium" charset="0"/>
        </a:defRPr>
      </a:lvl1pPr>
    </p:titleStyle>
    <p:bodyStyle>
      <a:lvl1pPr marL="342904" indent="-342904" algn="l" defTabSz="457206" rtl="0" eaLnBrk="1" latinLnBrk="0" hangingPunct="1">
        <a:spcBef>
          <a:spcPct val="20000"/>
        </a:spcBef>
        <a:buFont typeface="Arial"/>
        <a:buChar char="•"/>
        <a:defRPr sz="3200" kern="1200">
          <a:solidFill>
            <a:schemeClr val="tx1"/>
          </a:solidFill>
          <a:latin typeface="+mn-lt"/>
          <a:ea typeface="+mn-ea"/>
          <a:cs typeface="+mn-cs"/>
        </a:defRPr>
      </a:lvl1pPr>
      <a:lvl2pPr marL="742959" indent="-285753" algn="l" defTabSz="457206" rtl="0" eaLnBrk="1" latinLnBrk="0" hangingPunct="1">
        <a:spcBef>
          <a:spcPct val="20000"/>
        </a:spcBef>
        <a:buFont typeface="Arial"/>
        <a:buChar char="–"/>
        <a:defRPr sz="2800" kern="1200">
          <a:solidFill>
            <a:schemeClr val="tx1"/>
          </a:solidFill>
          <a:latin typeface="+mn-lt"/>
          <a:ea typeface="+mn-ea"/>
          <a:cs typeface="+mn-cs"/>
        </a:defRPr>
      </a:lvl2pPr>
      <a:lvl3pPr marL="1143015" indent="-228604" algn="l" defTabSz="457206" rtl="0" eaLnBrk="1" latinLnBrk="0" hangingPunct="1">
        <a:spcBef>
          <a:spcPct val="20000"/>
        </a:spcBef>
        <a:buFont typeface="Arial"/>
        <a:buChar char="•"/>
        <a:defRPr sz="2400" kern="1200">
          <a:solidFill>
            <a:schemeClr val="tx1"/>
          </a:solidFill>
          <a:latin typeface="+mn-lt"/>
          <a:ea typeface="+mn-ea"/>
          <a:cs typeface="+mn-cs"/>
        </a:defRPr>
      </a:lvl3pPr>
      <a:lvl4pPr marL="1600221" indent="-228604" algn="l" defTabSz="457206" rtl="0" eaLnBrk="1" latinLnBrk="0" hangingPunct="1">
        <a:spcBef>
          <a:spcPct val="20000"/>
        </a:spcBef>
        <a:buFont typeface="Arial"/>
        <a:buChar char="–"/>
        <a:defRPr sz="2000" kern="1200">
          <a:solidFill>
            <a:schemeClr val="tx1"/>
          </a:solidFill>
          <a:latin typeface="+mn-lt"/>
          <a:ea typeface="+mn-ea"/>
          <a:cs typeface="+mn-cs"/>
        </a:defRPr>
      </a:lvl4pPr>
      <a:lvl5pPr marL="2057427" indent="-228604" algn="l" defTabSz="457206" rtl="0" eaLnBrk="1" latinLnBrk="0" hangingPunct="1">
        <a:spcBef>
          <a:spcPct val="20000"/>
        </a:spcBef>
        <a:buFont typeface="Arial"/>
        <a:buChar char="»"/>
        <a:defRPr sz="2000" kern="1200">
          <a:solidFill>
            <a:schemeClr val="tx1"/>
          </a:solidFill>
          <a:latin typeface="+mn-lt"/>
          <a:ea typeface="+mn-ea"/>
          <a:cs typeface="+mn-cs"/>
        </a:defRPr>
      </a:lvl5pPr>
      <a:lvl6pPr marL="2514632" indent="-228604"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38" indent="-228604"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44" indent="-228604"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49" indent="-228604" algn="l" defTabSz="4572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6" rtl="0" eaLnBrk="1" latinLnBrk="0" hangingPunct="1">
        <a:defRPr sz="1801" kern="1200">
          <a:solidFill>
            <a:schemeClr val="tx1"/>
          </a:solidFill>
          <a:latin typeface="+mn-lt"/>
          <a:ea typeface="+mn-ea"/>
          <a:cs typeface="+mn-cs"/>
        </a:defRPr>
      </a:lvl1pPr>
      <a:lvl2pPr marL="457206" algn="l" defTabSz="457206" rtl="0" eaLnBrk="1" latinLnBrk="0" hangingPunct="1">
        <a:defRPr sz="1801" kern="1200">
          <a:solidFill>
            <a:schemeClr val="tx1"/>
          </a:solidFill>
          <a:latin typeface="+mn-lt"/>
          <a:ea typeface="+mn-ea"/>
          <a:cs typeface="+mn-cs"/>
        </a:defRPr>
      </a:lvl2pPr>
      <a:lvl3pPr marL="914411" algn="l" defTabSz="457206" rtl="0" eaLnBrk="1" latinLnBrk="0" hangingPunct="1">
        <a:defRPr sz="1801" kern="1200">
          <a:solidFill>
            <a:schemeClr val="tx1"/>
          </a:solidFill>
          <a:latin typeface="+mn-lt"/>
          <a:ea typeface="+mn-ea"/>
          <a:cs typeface="+mn-cs"/>
        </a:defRPr>
      </a:lvl3pPr>
      <a:lvl4pPr marL="1371617" algn="l" defTabSz="457206" rtl="0" eaLnBrk="1" latinLnBrk="0" hangingPunct="1">
        <a:defRPr sz="1801" kern="1200">
          <a:solidFill>
            <a:schemeClr val="tx1"/>
          </a:solidFill>
          <a:latin typeface="+mn-lt"/>
          <a:ea typeface="+mn-ea"/>
          <a:cs typeface="+mn-cs"/>
        </a:defRPr>
      </a:lvl4pPr>
      <a:lvl5pPr marL="1828823" algn="l" defTabSz="457206" rtl="0" eaLnBrk="1" latinLnBrk="0" hangingPunct="1">
        <a:defRPr sz="1801" kern="1200">
          <a:solidFill>
            <a:schemeClr val="tx1"/>
          </a:solidFill>
          <a:latin typeface="+mn-lt"/>
          <a:ea typeface="+mn-ea"/>
          <a:cs typeface="+mn-cs"/>
        </a:defRPr>
      </a:lvl5pPr>
      <a:lvl6pPr marL="2286029" algn="l" defTabSz="457206" rtl="0" eaLnBrk="1" latinLnBrk="0" hangingPunct="1">
        <a:defRPr sz="1801" kern="1200">
          <a:solidFill>
            <a:schemeClr val="tx1"/>
          </a:solidFill>
          <a:latin typeface="+mn-lt"/>
          <a:ea typeface="+mn-ea"/>
          <a:cs typeface="+mn-cs"/>
        </a:defRPr>
      </a:lvl6pPr>
      <a:lvl7pPr marL="2743234" algn="l" defTabSz="457206" rtl="0" eaLnBrk="1" latinLnBrk="0" hangingPunct="1">
        <a:defRPr sz="1801" kern="1200">
          <a:solidFill>
            <a:schemeClr val="tx1"/>
          </a:solidFill>
          <a:latin typeface="+mn-lt"/>
          <a:ea typeface="+mn-ea"/>
          <a:cs typeface="+mn-cs"/>
        </a:defRPr>
      </a:lvl7pPr>
      <a:lvl8pPr marL="3200440" algn="l" defTabSz="457206" rtl="0" eaLnBrk="1" latinLnBrk="0" hangingPunct="1">
        <a:defRPr sz="1801" kern="1200">
          <a:solidFill>
            <a:schemeClr val="tx1"/>
          </a:solidFill>
          <a:latin typeface="+mn-lt"/>
          <a:ea typeface="+mn-ea"/>
          <a:cs typeface="+mn-cs"/>
        </a:defRPr>
      </a:lvl8pPr>
      <a:lvl9pPr marL="3657646" algn="l" defTabSz="457206" rtl="0" eaLnBrk="1" latinLnBrk="0" hangingPunct="1">
        <a:defRPr sz="180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0785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341588"/>
            <a:ext cx="10972800" cy="3784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4CE51-D15A-BB47-9138-751D578D2580}" type="datetimeFigureOut">
              <a:rPr lang="en-US" smtClean="0"/>
              <a:t>10/29/2024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FB8FF-E84C-EC49-87A9-5C830135652C}" type="slidenum">
              <a:rPr lang="en-US" smtClean="0"/>
              <a:t>‹#›</a:t>
            </a:fld>
            <a:endParaRPr lang="en-US"/>
          </a:p>
        </p:txBody>
      </p:sp>
      <p:sp>
        <p:nvSpPr>
          <p:cNvPr id="8" name="Shape 461"/>
          <p:cNvSpPr/>
          <p:nvPr userDrawn="1"/>
        </p:nvSpPr>
        <p:spPr>
          <a:xfrm>
            <a:off x="203205" y="6575107"/>
            <a:ext cx="9400417"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3823" y="231831"/>
            <a:ext cx="11424356" cy="926298"/>
          </a:xfrm>
          <a:prstGeom prst="rect">
            <a:avLst/>
          </a:prstGeom>
        </p:spPr>
      </p:pic>
      <p:sp>
        <p:nvSpPr>
          <p:cNvPr id="15" name="Rectangle 14"/>
          <p:cNvSpPr/>
          <p:nvPr userDrawn="1"/>
        </p:nvSpPr>
        <p:spPr>
          <a:xfrm>
            <a:off x="383823" y="383114"/>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853389"/>
      </p:ext>
    </p:extLst>
  </p:cSld>
  <p:clrMap bg1="lt1" tx1="dk1" bg2="lt2" tx2="dk2" accent1="accent1" accent2="accent2" accent3="accent3" accent4="accent4" accent5="accent5" accent6="accent6" hlink="hlink" folHlink="folHlink"/>
  <p:sldLayoutIdLst>
    <p:sldLayoutId id="2147483671" r:id="rId1"/>
    <p:sldLayoutId id="2147483672" r:id="rId2"/>
  </p:sldLayoutIdLst>
  <p:txStyles>
    <p:titleStyle>
      <a:lvl1pPr algn="ctr" defTabSz="457200" rtl="0" eaLnBrk="1" latinLnBrk="0" hangingPunct="1">
        <a:spcBef>
          <a:spcPct val="0"/>
        </a:spcBef>
        <a:buNone/>
        <a:defRPr sz="6000" b="0" i="0" kern="1200" spc="100" baseline="0">
          <a:solidFill>
            <a:schemeClr val="tx1"/>
          </a:solidFill>
          <a:latin typeface="Tungsten Medium" charset="0"/>
          <a:ea typeface="Tungsten Medium" charset="0"/>
          <a:cs typeface="Tungsten Medium"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Gray Background">
            <a:extLst>
              <a:ext uri="{FF2B5EF4-FFF2-40B4-BE49-F238E27FC236}">
                <a16:creationId xmlns:a16="http://schemas.microsoft.com/office/drawing/2014/main" id="{7BF1FF7D-1CF2-67A2-DD88-C43F3E98EDE0}"/>
              </a:ext>
            </a:extLst>
          </p:cNvPr>
          <p:cNvSpPr>
            <a:spLocks noGrp="1" noRot="1" noMove="1" noResize="1" noEditPoints="1" noAdjustHandles="1" noChangeArrowheads="1" noChangeShapeType="1"/>
          </p:cNvSpPr>
          <p:nvPr userDrawn="1"/>
        </p:nvSpPr>
        <p:spPr>
          <a:xfrm>
            <a:off x="0" y="0"/>
            <a:ext cx="12192000" cy="6858000"/>
          </a:xfrm>
          <a:prstGeom prst="rect">
            <a:avLst/>
          </a:prstGeom>
          <a:solidFill>
            <a:srgbClr val="FAFA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Bottom Left Accent">
            <a:extLst>
              <a:ext uri="{FF2B5EF4-FFF2-40B4-BE49-F238E27FC236}">
                <a16:creationId xmlns:a16="http://schemas.microsoft.com/office/drawing/2014/main" id="{505C9D25-DC7A-2C19-9027-A7A237D43425}"/>
              </a:ext>
            </a:extLst>
          </p:cNvPr>
          <p:cNvSpPr>
            <a:spLocks noGrp="1" noRot="1" noMove="1" noResize="1" noEditPoints="1" noAdjustHandles="1" noChangeArrowheads="1" noChangeShapeType="1"/>
          </p:cNvSpPr>
          <p:nvPr userDrawn="1"/>
        </p:nvSpPr>
        <p:spPr>
          <a:xfrm>
            <a:off x="0" y="6190487"/>
            <a:ext cx="2919983" cy="671759"/>
          </a:xfrm>
          <a:prstGeom prst="rtTriangle">
            <a:avLst/>
          </a:prstGeom>
          <a:solidFill>
            <a:srgbClr val="EAEA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00000"/>
              </a:solidFill>
              <a:latin typeface="Calibri"/>
              <a:ea typeface="Calibri"/>
              <a:cs typeface="Calibri"/>
              <a:sym typeface="Calibri"/>
            </a:endParaRPr>
          </a:p>
        </p:txBody>
      </p:sp>
    </p:spTree>
    <p:extLst>
      <p:ext uri="{BB962C8B-B14F-4D97-AF65-F5344CB8AC3E}">
        <p14:creationId xmlns:p14="http://schemas.microsoft.com/office/powerpoint/2010/main" val="179679113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baseline="0">
          <a:solidFill>
            <a:srgbClr val="5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D6D3C4"/>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96535"/>
            <a:ext cx="10972800" cy="9262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253006"/>
            <a:ext cx="10972800" cy="38731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100">
                <a:solidFill>
                  <a:schemeClr val="tx1">
                    <a:tint val="75000"/>
                  </a:schemeClr>
                </a:solidFill>
                <a:latin typeface="Arial" panose="020B0604020202020204" pitchFamily="34" charset="0"/>
                <a:cs typeface="Arial" panose="020B0604020202020204" pitchFamily="34" charset="0"/>
              </a:defRPr>
            </a:lvl1pPr>
          </a:lstStyle>
          <a:p>
            <a:fld id="{93FF540F-53EE-2940-A55F-92B8C13CCCEE}" type="datetime1">
              <a:rPr lang="en-US" smtClean="0"/>
              <a:t>10/29/2024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1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100">
                <a:solidFill>
                  <a:schemeClr val="tx1">
                    <a:tint val="75000"/>
                  </a:schemeClr>
                </a:solidFill>
                <a:latin typeface="Arial" panose="020B0604020202020204" pitchFamily="34" charset="0"/>
                <a:cs typeface="Arial" panose="020B0604020202020204" pitchFamily="34" charset="0"/>
              </a:defRPr>
            </a:lvl1pPr>
          </a:lstStyle>
          <a:p>
            <a:fld id="{788FB8FF-E84C-EC49-87A9-5C830135652C}" type="slidenum">
              <a:rPr lang="en-US" smtClean="0"/>
              <a:pPr/>
              <a:t>‹#›</a:t>
            </a:fld>
            <a:endParaRPr lang="en-US"/>
          </a:p>
        </p:txBody>
      </p:sp>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264459" y="213662"/>
            <a:ext cx="11663082" cy="926298"/>
          </a:xfrm>
          <a:prstGeom prst="rect">
            <a:avLst/>
          </a:prstGeom>
          <a:ln>
            <a:noFill/>
          </a:ln>
          <a:effectLst/>
        </p:spPr>
      </p:pic>
      <p:pic>
        <p:nvPicPr>
          <p:cNvPr id="9" name="Picture 8">
            <a:extLst>
              <a:ext uri="{FF2B5EF4-FFF2-40B4-BE49-F238E27FC236}">
                <a16:creationId xmlns:a16="http://schemas.microsoft.com/office/drawing/2014/main" id="{E67DD9AB-EF41-CE9F-D3EB-9408AAD3CA81}"/>
              </a:ext>
            </a:extLst>
          </p:cNvPr>
          <p:cNvPicPr>
            <a:picLocks noChangeAspect="1"/>
          </p:cNvPicPr>
          <p:nvPr userDrawn="1"/>
        </p:nvPicPr>
        <p:blipFill>
          <a:blip r:embed="rId12"/>
          <a:stretch>
            <a:fillRect/>
          </a:stretch>
        </p:blipFill>
        <p:spPr>
          <a:xfrm>
            <a:off x="280335" y="701811"/>
            <a:ext cx="113192" cy="520684"/>
          </a:xfrm>
          <a:prstGeom prst="rect">
            <a:avLst/>
          </a:prstGeom>
        </p:spPr>
      </p:pic>
      <p:pic>
        <p:nvPicPr>
          <p:cNvPr id="11" name="Picture 10">
            <a:extLst>
              <a:ext uri="{FF2B5EF4-FFF2-40B4-BE49-F238E27FC236}">
                <a16:creationId xmlns:a16="http://schemas.microsoft.com/office/drawing/2014/main" id="{DC78E8D7-5CC6-0657-05BE-AA8775067F8F}"/>
              </a:ext>
            </a:extLst>
          </p:cNvPr>
          <p:cNvPicPr>
            <a:picLocks noChangeAspect="1"/>
          </p:cNvPicPr>
          <p:nvPr userDrawn="1"/>
        </p:nvPicPr>
        <p:blipFill>
          <a:blip r:embed="rId12"/>
          <a:stretch>
            <a:fillRect/>
          </a:stretch>
        </p:blipFill>
        <p:spPr>
          <a:xfrm>
            <a:off x="280335" y="152520"/>
            <a:ext cx="113192" cy="520684"/>
          </a:xfrm>
          <a:prstGeom prst="rect">
            <a:avLst/>
          </a:prstGeom>
        </p:spPr>
      </p:pic>
    </p:spTree>
    <p:extLst>
      <p:ext uri="{BB962C8B-B14F-4D97-AF65-F5344CB8AC3E}">
        <p14:creationId xmlns:p14="http://schemas.microsoft.com/office/powerpoint/2010/main" val="208826184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hdr="0" ftr="0" dt="0"/>
  <p:txStyles>
    <p:titleStyle>
      <a:lvl1pPr algn="ctr" defTabSz="457200" rtl="0" eaLnBrk="1" latinLnBrk="0" hangingPunct="1">
        <a:spcBef>
          <a:spcPct val="0"/>
        </a:spcBef>
        <a:buNone/>
        <a:defRPr sz="4400" b="0" i="0" kern="1200">
          <a:solidFill>
            <a:srgbClr val="500000"/>
          </a:solidFill>
          <a:latin typeface="Oswald Medium" panose="02000603000000000000" pitchFamily="2" charset="77"/>
          <a:ea typeface="Open Sans" panose="020B0606030504020204" pitchFamily="34" charset="0"/>
          <a:cs typeface="Arial Black" panose="020B0604020202020204" pitchFamily="34" charset="0"/>
        </a:defRPr>
      </a:lvl1pPr>
    </p:titleStyle>
    <p:bodyStyle>
      <a:lvl1pPr marL="342900" indent="-342900" algn="l" defTabSz="457200" rtl="0" eaLnBrk="1" latinLnBrk="0" hangingPunct="1">
        <a:spcBef>
          <a:spcPct val="20000"/>
        </a:spcBef>
        <a:buFont typeface="Arial"/>
        <a:buChar char="•"/>
        <a:defRPr sz="3200" kern="1200">
          <a:solidFill>
            <a:srgbClr val="500000"/>
          </a:solidFill>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ct val="20000"/>
        </a:spcBef>
        <a:buFont typeface="Arial"/>
        <a:buChar char="–"/>
        <a:defRPr sz="2800" kern="1200">
          <a:solidFill>
            <a:srgbClr val="500000"/>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457200" rtl="0" eaLnBrk="1" latinLnBrk="0" hangingPunct="1">
        <a:spcBef>
          <a:spcPct val="20000"/>
        </a:spcBef>
        <a:buFont typeface="Arial"/>
        <a:buChar char="•"/>
        <a:defRPr sz="2400" kern="1200">
          <a:solidFill>
            <a:srgbClr val="500000"/>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457200" rtl="0" eaLnBrk="1" latinLnBrk="0" hangingPunct="1">
        <a:spcBef>
          <a:spcPct val="20000"/>
        </a:spcBef>
        <a:buFont typeface="Arial"/>
        <a:buChar char="–"/>
        <a:defRPr sz="2000" kern="1200">
          <a:solidFill>
            <a:srgbClr val="500000"/>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457200" rtl="0" eaLnBrk="1" latinLnBrk="0" hangingPunct="1">
        <a:spcBef>
          <a:spcPct val="20000"/>
        </a:spcBef>
        <a:buFont typeface="Arial"/>
        <a:buChar char="»"/>
        <a:defRPr sz="2000" kern="1200">
          <a:solidFill>
            <a:srgbClr val="500000"/>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8" name="Rectangle 5"/>
          <p:cNvSpPr>
            <a:spLocks noGrp="1" noChangeArrowheads="1"/>
          </p:cNvSpPr>
          <p:nvPr>
            <p:ph type="title"/>
          </p:nvPr>
        </p:nvSpPr>
        <p:spPr bwMode="auto">
          <a:xfrm>
            <a:off x="609600" y="-76200"/>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6"/>
          <p:cNvSpPr>
            <a:spLocks noGrp="1" noChangeArrowheads="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5" name="Rectangle 7"/>
          <p:cNvSpPr>
            <a:spLocks noGrp="1" noChangeArrowheads="1"/>
          </p:cNvSpPr>
          <p:nvPr>
            <p:ph type="dt" sz="half" idx="2"/>
          </p:nvPr>
        </p:nvSpPr>
        <p:spPr bwMode="auto">
          <a:xfrm>
            <a:off x="6096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7176" name="Rectangle 8"/>
          <p:cNvSpPr>
            <a:spLocks noGrp="1" noChangeArrowheads="1"/>
          </p:cNvSpPr>
          <p:nvPr>
            <p:ph type="ftr" sz="quarter" idx="3"/>
          </p:nvPr>
        </p:nvSpPr>
        <p:spPr bwMode="auto">
          <a:xfrm>
            <a:off x="4165600" y="6381750"/>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7177" name="Rectangle 9"/>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charset="0"/>
                <a:cs typeface="Arial" charset="0"/>
              </a:defRPr>
            </a:lvl1pPr>
          </a:lstStyle>
          <a:p>
            <a:pPr>
              <a:defRPr/>
            </a:pPr>
            <a:fld id="{0503D5C5-EF64-4F77-BCD6-10AECA57BA2E}" type="slidenum">
              <a:rPr lang="en-US"/>
              <a:pPr>
                <a:defRPr/>
              </a:pPr>
              <a:t>‹#›</a:t>
            </a:fld>
            <a:endParaRPr lang="en-US" dirty="0"/>
          </a:p>
        </p:txBody>
      </p:sp>
      <p:sp>
        <p:nvSpPr>
          <p:cNvPr id="7179" name="Line 11"/>
          <p:cNvSpPr>
            <a:spLocks noChangeShapeType="1"/>
          </p:cNvSpPr>
          <p:nvPr/>
        </p:nvSpPr>
        <p:spPr bwMode="auto">
          <a:xfrm>
            <a:off x="929640" y="6324600"/>
            <a:ext cx="9509760" cy="0"/>
          </a:xfrm>
          <a:prstGeom prst="line">
            <a:avLst/>
          </a:prstGeom>
          <a:noFill/>
          <a:ln w="28575">
            <a:solidFill>
              <a:srgbClr val="3E0000"/>
            </a:solidFill>
            <a:round/>
            <a:headEnd/>
            <a:tailEnd/>
          </a:ln>
          <a:effectLst/>
        </p:spPr>
        <p:txBody>
          <a:bodyPr/>
          <a:lstStyle/>
          <a:p>
            <a:pPr>
              <a:defRPr/>
            </a:pPr>
            <a:endParaRPr lang="en-US"/>
          </a:p>
        </p:txBody>
      </p:sp>
      <p:sp>
        <p:nvSpPr>
          <p:cNvPr id="14" name="Rectangle 13"/>
          <p:cNvSpPr/>
          <p:nvPr userDrawn="1"/>
        </p:nvSpPr>
        <p:spPr>
          <a:xfrm>
            <a:off x="0" y="-19397"/>
            <a:ext cx="12192000" cy="1165572"/>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26527"/>
            <a:ext cx="12192000" cy="95863"/>
          </a:xfrm>
          <a:prstGeom prst="rect">
            <a:avLst/>
          </a:prstGeom>
          <a:solidFill>
            <a:srgbClr val="5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descr="Name and Title"/>
          <p:cNvPicPr>
            <a:picLocks noChangeAspect="1" noChangeArrowheads="1"/>
          </p:cNvPicPr>
          <p:nvPr userDrawn="1"/>
        </p:nvPicPr>
        <p:blipFill>
          <a:blip r:embed="rId8" cstate="print">
            <a:clrChange>
              <a:clrFrom>
                <a:srgbClr val="FFFFFF"/>
              </a:clrFrom>
              <a:clrTo>
                <a:srgbClr val="FFFFFF">
                  <a:alpha val="0"/>
                </a:srgbClr>
              </a:clrTo>
            </a:clrChange>
          </a:blip>
          <a:srcRect t="44980"/>
          <a:stretch>
            <a:fillRect/>
          </a:stretch>
        </p:blipFill>
        <p:spPr bwMode="auto">
          <a:xfrm>
            <a:off x="7924800" y="6354763"/>
            <a:ext cx="2590800" cy="503237"/>
          </a:xfrm>
          <a:prstGeom prst="rect">
            <a:avLst/>
          </a:prstGeom>
          <a:noFill/>
          <a:ln w="9525">
            <a:noFill/>
            <a:miter lim="800000"/>
            <a:headEnd/>
            <a:tailEnd/>
          </a:ln>
        </p:spPr>
      </p:pic>
      <p:pic>
        <p:nvPicPr>
          <p:cNvPr id="13" name="Picture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591800" y="5704770"/>
            <a:ext cx="1091692" cy="1087360"/>
          </a:xfrm>
          <a:prstGeom prst="rect">
            <a:avLst/>
          </a:prstGeom>
        </p:spPr>
      </p:pic>
    </p:spTree>
    <p:extLst>
      <p:ext uri="{BB962C8B-B14F-4D97-AF65-F5344CB8AC3E}">
        <p14:creationId xmlns:p14="http://schemas.microsoft.com/office/powerpoint/2010/main" val="28536768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hf hdr="0" ftr="0" dt="0"/>
  <p:txStyles>
    <p:title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Tahoma" pitchFamily="34" charset="0"/>
          <a:cs typeface="Arial" charset="0"/>
        </a:defRPr>
      </a:lvl2pPr>
      <a:lvl3pPr algn="ctr" rtl="0" eaLnBrk="0" fontAlgn="base" hangingPunct="0">
        <a:spcBef>
          <a:spcPct val="0"/>
        </a:spcBef>
        <a:spcAft>
          <a:spcPct val="0"/>
        </a:spcAft>
        <a:defRPr sz="3600">
          <a:solidFill>
            <a:schemeClr val="bg1"/>
          </a:solidFill>
          <a:latin typeface="Tahoma" pitchFamily="34" charset="0"/>
          <a:cs typeface="Arial" charset="0"/>
        </a:defRPr>
      </a:lvl3pPr>
      <a:lvl4pPr algn="ctr" rtl="0" eaLnBrk="0" fontAlgn="base" hangingPunct="0">
        <a:spcBef>
          <a:spcPct val="0"/>
        </a:spcBef>
        <a:spcAft>
          <a:spcPct val="0"/>
        </a:spcAft>
        <a:defRPr sz="3600">
          <a:solidFill>
            <a:schemeClr val="bg1"/>
          </a:solidFill>
          <a:latin typeface="Tahoma" pitchFamily="34" charset="0"/>
          <a:cs typeface="Arial" charset="0"/>
        </a:defRPr>
      </a:lvl4pPr>
      <a:lvl5pPr algn="ctr" rtl="0" eaLnBrk="0" fontAlgn="base" hangingPunct="0">
        <a:spcBef>
          <a:spcPct val="0"/>
        </a:spcBef>
        <a:spcAft>
          <a:spcPct val="0"/>
        </a:spcAft>
        <a:defRPr sz="3600">
          <a:solidFill>
            <a:schemeClr val="bg1"/>
          </a:solidFill>
          <a:latin typeface="Tahoma" pitchFamily="34" charset="0"/>
          <a:cs typeface="Arial" charset="0"/>
        </a:defRPr>
      </a:lvl5pPr>
      <a:lvl6pPr marL="457200" algn="ctr" rtl="0" eaLnBrk="1" fontAlgn="base" hangingPunct="1">
        <a:spcBef>
          <a:spcPct val="0"/>
        </a:spcBef>
        <a:spcAft>
          <a:spcPct val="0"/>
        </a:spcAft>
        <a:defRPr sz="3600">
          <a:solidFill>
            <a:schemeClr val="bg1"/>
          </a:solidFill>
          <a:latin typeface="Tahoma" pitchFamily="34" charset="0"/>
          <a:cs typeface="Arial" charset="0"/>
        </a:defRPr>
      </a:lvl6pPr>
      <a:lvl7pPr marL="914400" algn="ctr" rtl="0" eaLnBrk="1" fontAlgn="base" hangingPunct="1">
        <a:spcBef>
          <a:spcPct val="0"/>
        </a:spcBef>
        <a:spcAft>
          <a:spcPct val="0"/>
        </a:spcAft>
        <a:defRPr sz="3600">
          <a:solidFill>
            <a:schemeClr val="bg1"/>
          </a:solidFill>
          <a:latin typeface="Tahoma" pitchFamily="34" charset="0"/>
          <a:cs typeface="Arial" charset="0"/>
        </a:defRPr>
      </a:lvl7pPr>
      <a:lvl8pPr marL="1371600" algn="ctr" rtl="0" eaLnBrk="1" fontAlgn="base" hangingPunct="1">
        <a:spcBef>
          <a:spcPct val="0"/>
        </a:spcBef>
        <a:spcAft>
          <a:spcPct val="0"/>
        </a:spcAft>
        <a:defRPr sz="3600">
          <a:solidFill>
            <a:schemeClr val="bg1"/>
          </a:solidFill>
          <a:latin typeface="Tahoma" pitchFamily="34" charset="0"/>
          <a:cs typeface="Arial" charset="0"/>
        </a:defRPr>
      </a:lvl8pPr>
      <a:lvl9pPr marL="1828800" algn="ctr" rtl="0" eaLnBrk="1" fontAlgn="base" hangingPunct="1">
        <a:spcBef>
          <a:spcPct val="0"/>
        </a:spcBef>
        <a:spcAft>
          <a:spcPct val="0"/>
        </a:spcAft>
        <a:defRPr sz="3600">
          <a:solidFill>
            <a:schemeClr val="bg1"/>
          </a:solidFill>
          <a:latin typeface="Tahoma" pitchFamily="34"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10785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341588"/>
            <a:ext cx="10972800" cy="37845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4CE51-D15A-BB47-9138-751D578D2580}" type="datetimeFigureOut">
              <a:rPr lang="en-US" smtClean="0"/>
              <a:t>10/29/2024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8FB8FF-E84C-EC49-87A9-5C830135652C}" type="slidenum">
              <a:rPr lang="en-US" smtClean="0"/>
              <a:t>‹#›</a:t>
            </a:fld>
            <a:endParaRPr lang="en-US"/>
          </a:p>
        </p:txBody>
      </p:sp>
      <p:sp>
        <p:nvSpPr>
          <p:cNvPr id="8" name="Shape 461"/>
          <p:cNvSpPr/>
          <p:nvPr userDrawn="1"/>
        </p:nvSpPr>
        <p:spPr>
          <a:xfrm>
            <a:off x="203205" y="6575107"/>
            <a:ext cx="9400417" cy="0"/>
          </a:xfrm>
          <a:prstGeom prst="line">
            <a:avLst/>
          </a:prstGeom>
          <a:ln w="12700">
            <a:solidFill>
              <a:srgbClr val="E4002B"/>
            </a:solidFill>
            <a:miter lim="400000"/>
          </a:ln>
        </p:spPr>
        <p:txBody>
          <a:bodyPr lIns="50800" tIns="50800" rIns="50800" bIns="50800" anchor="ctr"/>
          <a:lstStyle/>
          <a:p>
            <a:pPr>
              <a:defRPr sz="3200"/>
            </a:pPr>
            <a:endParaRPr sz="3200">
              <a:ln w="3175" cmpd="sng">
                <a:solidFill>
                  <a:srgbClr val="000000"/>
                </a:solidFill>
              </a:ln>
            </a:endParaRPr>
          </a:p>
        </p:txBody>
      </p:sp>
      <p:pic>
        <p:nvPicPr>
          <p:cNvPr id="13" name="Picture 12"/>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83823" y="231831"/>
            <a:ext cx="11424356" cy="926298"/>
          </a:xfrm>
          <a:prstGeom prst="rect">
            <a:avLst/>
          </a:prstGeom>
        </p:spPr>
      </p:pic>
      <p:sp>
        <p:nvSpPr>
          <p:cNvPr id="15" name="Rectangle 14"/>
          <p:cNvSpPr/>
          <p:nvPr userDrawn="1"/>
        </p:nvSpPr>
        <p:spPr>
          <a:xfrm>
            <a:off x="383823" y="383114"/>
            <a:ext cx="120848" cy="582402"/>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09080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Lst>
  <p:txStyles>
    <p:titleStyle>
      <a:lvl1pPr algn="ctr" defTabSz="457200" rtl="0" eaLnBrk="1" latinLnBrk="0" hangingPunct="1">
        <a:spcBef>
          <a:spcPct val="0"/>
        </a:spcBef>
        <a:buNone/>
        <a:defRPr sz="6000" b="0" i="0" kern="1200" spc="100" baseline="0">
          <a:solidFill>
            <a:schemeClr val="tx1"/>
          </a:solidFill>
          <a:latin typeface="Tungsten Medium" charset="0"/>
          <a:ea typeface="Tungsten Medium" charset="0"/>
          <a:cs typeface="Tungsten Medium"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Otbml6WIQPo"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hyperlink" Target="http://reports.thecb.state.tx.us/approot/dwprodrpt/enrmenu.htm"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hyperlink" Target="https://lmi.twc.texas.gov/shared/PDFs/Workforce_Report.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8.emf"/><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 Id="rId5" Type="http://schemas.openxmlformats.org/officeDocument/2006/relationships/image" Target="../media/image41.jpe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Government Relations</a:t>
            </a:r>
          </a:p>
        </p:txBody>
      </p:sp>
      <p:sp>
        <p:nvSpPr>
          <p:cNvPr id="3" name="Subtitle 2"/>
          <p:cNvSpPr>
            <a:spLocks noGrp="1"/>
          </p:cNvSpPr>
          <p:nvPr>
            <p:ph type="subTitle" idx="1"/>
          </p:nvPr>
        </p:nvSpPr>
        <p:spPr>
          <a:xfrm>
            <a:off x="1828800" y="4235390"/>
            <a:ext cx="8534400" cy="1588540"/>
          </a:xfrm>
        </p:spPr>
        <p:txBody>
          <a:bodyPr>
            <a:normAutofit fontScale="85000" lnSpcReduction="20000"/>
          </a:bodyPr>
          <a:lstStyle/>
          <a:p>
            <a:r>
              <a:rPr lang="en-US" dirty="0"/>
              <a:t>Julie Kopycinski</a:t>
            </a:r>
          </a:p>
          <a:p>
            <a:r>
              <a:rPr lang="en-US" dirty="0"/>
              <a:t>Chief Government Relations Officer</a:t>
            </a:r>
          </a:p>
          <a:p>
            <a:endParaRPr lang="en-US" dirty="0"/>
          </a:p>
          <a:p>
            <a:r>
              <a:rPr lang="en-US" dirty="0"/>
              <a:t>October 2024</a:t>
            </a:r>
          </a:p>
        </p:txBody>
      </p:sp>
      <p:cxnSp>
        <p:nvCxnSpPr>
          <p:cNvPr id="5" name="Straight Connector 4"/>
          <p:cNvCxnSpPr/>
          <p:nvPr/>
        </p:nvCxnSpPr>
        <p:spPr>
          <a:xfrm>
            <a:off x="4082717" y="3968943"/>
            <a:ext cx="4026569"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695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FEB8-C4A2-AC2F-5394-4589D49A430A}"/>
              </a:ext>
            </a:extLst>
          </p:cNvPr>
          <p:cNvSpPr>
            <a:spLocks noGrp="1"/>
          </p:cNvSpPr>
          <p:nvPr>
            <p:ph type="title"/>
          </p:nvPr>
        </p:nvSpPr>
        <p:spPr/>
        <p:txBody>
          <a:bodyPr/>
          <a:lstStyle/>
          <a:p>
            <a:r>
              <a:rPr lang="en-US" dirty="0"/>
              <a:t>Public Policy Entry Points </a:t>
            </a:r>
          </a:p>
        </p:txBody>
      </p:sp>
      <p:pic>
        <p:nvPicPr>
          <p:cNvPr id="4" name="Content Placeholder 6" descr="A diagram of a government building&#10;&#10;Description automatically generated">
            <a:extLst>
              <a:ext uri="{FF2B5EF4-FFF2-40B4-BE49-F238E27FC236}">
                <a16:creationId xmlns:a16="http://schemas.microsoft.com/office/drawing/2014/main" id="{9B5B79DA-9ED1-5090-520C-EE965D6E22B1}"/>
              </a:ext>
            </a:extLst>
          </p:cNvPr>
          <p:cNvPicPr>
            <a:picLocks noGrp="1" noChangeAspect="1"/>
          </p:cNvPicPr>
          <p:nvPr>
            <p:ph idx="1"/>
          </p:nvPr>
        </p:nvPicPr>
        <p:blipFill>
          <a:blip r:embed="rId2"/>
          <a:stretch>
            <a:fillRect/>
          </a:stretch>
        </p:blipFill>
        <p:spPr>
          <a:xfrm>
            <a:off x="404946" y="1504097"/>
            <a:ext cx="6329998" cy="4847609"/>
          </a:xfrm>
        </p:spPr>
      </p:pic>
      <p:sp>
        <p:nvSpPr>
          <p:cNvPr id="5" name="TextBox 4">
            <a:extLst>
              <a:ext uri="{FF2B5EF4-FFF2-40B4-BE49-F238E27FC236}">
                <a16:creationId xmlns:a16="http://schemas.microsoft.com/office/drawing/2014/main" id="{729EDD48-608E-628C-D86E-165CCA46AB98}"/>
              </a:ext>
            </a:extLst>
          </p:cNvPr>
          <p:cNvSpPr txBox="1"/>
          <p:nvPr/>
        </p:nvSpPr>
        <p:spPr>
          <a:xfrm>
            <a:off x="7086179" y="2454766"/>
            <a:ext cx="4700875" cy="2677656"/>
          </a:xfrm>
          <a:prstGeom prst="rect">
            <a:avLst/>
          </a:prstGeom>
          <a:noFill/>
        </p:spPr>
        <p:txBody>
          <a:bodyPr wrap="square" rtlCol="0">
            <a:spAutoFit/>
          </a:bodyPr>
          <a:lstStyle/>
          <a:p>
            <a:pPr marL="342904" marR="0" lvl="0" indent="-342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There are lots of entry points to impact public policy and legislation. </a:t>
            </a:r>
          </a:p>
          <a:p>
            <a:pPr marL="342904" marR="0" lvl="0" indent="-34290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You can influence each of these six buckets depending on where an issue is in the process and your skillset. </a:t>
            </a:r>
          </a:p>
        </p:txBody>
      </p:sp>
    </p:spTree>
    <p:extLst>
      <p:ext uri="{BB962C8B-B14F-4D97-AF65-F5344CB8AC3E}">
        <p14:creationId xmlns:p14="http://schemas.microsoft.com/office/powerpoint/2010/main" val="355401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433B358-04B3-484F-F475-DA4E6314C1D2}"/>
              </a:ext>
            </a:extLst>
          </p:cNvPr>
          <p:cNvSpPr txBox="1"/>
          <p:nvPr/>
        </p:nvSpPr>
        <p:spPr>
          <a:xfrm>
            <a:off x="6349284" y="1595562"/>
            <a:ext cx="5003440" cy="206210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State Legislature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Meet for 140 days every 2 years.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Can only file bills the November before the session through March.</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Next session starts January 2025, </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C503FEE0-D0F9-E370-BF71-39EEB52F8EE2}"/>
              </a:ext>
            </a:extLst>
          </p:cNvPr>
          <p:cNvSpPr>
            <a:spLocks noGrp="1"/>
          </p:cNvSpPr>
          <p:nvPr>
            <p:ph type="title"/>
          </p:nvPr>
        </p:nvSpPr>
        <p:spPr/>
        <p:txBody>
          <a:bodyPr/>
          <a:lstStyle/>
          <a:p>
            <a:r>
              <a:rPr lang="en-US" dirty="0"/>
              <a:t>Legislative Branch: Timeline </a:t>
            </a:r>
          </a:p>
        </p:txBody>
      </p:sp>
      <p:pic>
        <p:nvPicPr>
          <p:cNvPr id="2" name="Picture 1">
            <a:hlinkClick r:id="rId3"/>
            <a:extLst>
              <a:ext uri="{FF2B5EF4-FFF2-40B4-BE49-F238E27FC236}">
                <a16:creationId xmlns:a16="http://schemas.microsoft.com/office/drawing/2014/main" id="{A78A43E7-A2A7-FDFF-D376-8164AC385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3213" y="3527842"/>
            <a:ext cx="3178787" cy="3330158"/>
          </a:xfrm>
          <a:prstGeom prst="rect">
            <a:avLst/>
          </a:prstGeom>
        </p:spPr>
      </p:pic>
      <p:cxnSp>
        <p:nvCxnSpPr>
          <p:cNvPr id="3" name="Straight Connector 2">
            <a:extLst>
              <a:ext uri="{FF2B5EF4-FFF2-40B4-BE49-F238E27FC236}">
                <a16:creationId xmlns:a16="http://schemas.microsoft.com/office/drawing/2014/main" id="{7217B7EC-C528-1D64-363C-3EAB2516ED91}"/>
              </a:ext>
            </a:extLst>
          </p:cNvPr>
          <p:cNvCxnSpPr>
            <a:cxnSpLocks/>
          </p:cNvCxnSpPr>
          <p:nvPr/>
        </p:nvCxnSpPr>
        <p:spPr>
          <a:xfrm>
            <a:off x="5941453" y="1640638"/>
            <a:ext cx="0" cy="4468230"/>
          </a:xfrm>
          <a:prstGeom prst="line">
            <a:avLst/>
          </a:prstGeom>
          <a:ln>
            <a:solidFill>
              <a:srgbClr val="50000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BABB57F1-21DC-1560-9654-34FF789D89F0}"/>
              </a:ext>
            </a:extLst>
          </p:cNvPr>
          <p:cNvSpPr txBox="1"/>
          <p:nvPr/>
        </p:nvSpPr>
        <p:spPr>
          <a:xfrm>
            <a:off x="333263" y="1595562"/>
            <a:ext cx="5383117" cy="3046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Congress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session of Congress is one year long. Each term has two sessions.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1F1F1F"/>
                </a:solidFill>
                <a:effectLst/>
                <a:uLnTx/>
                <a:uFillTx/>
                <a:latin typeface="Arial" panose="020B0604020202020204" pitchFamily="34" charset="0"/>
                <a:ea typeface="+mn-ea"/>
                <a:cs typeface="Arial" panose="020B0604020202020204" pitchFamily="34" charset="0"/>
              </a:rPr>
              <a:t>Any Member in the House of Representatives may introduce a bill at </a:t>
            </a:r>
            <a:r>
              <a:rPr kumimoji="0" lang="en-US" sz="2200" b="0" i="0" u="none" strike="noStrike" kern="1200" cap="none" spc="0" normalizeH="0" baseline="0" noProof="0" dirty="0">
                <a:ln>
                  <a:noFill/>
                </a:ln>
                <a:solidFill>
                  <a:srgbClr val="040C28"/>
                </a:solidFill>
                <a:effectLst/>
                <a:uLnTx/>
                <a:uFillTx/>
                <a:latin typeface="Arial" panose="020B0604020202020204" pitchFamily="34" charset="0"/>
                <a:ea typeface="+mn-ea"/>
                <a:cs typeface="Arial" panose="020B0604020202020204" pitchFamily="34" charset="0"/>
              </a:rPr>
              <a:t>any time while the House is in session.</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11553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DCE5-A82D-A3CD-1B86-F46FD9850C28}"/>
              </a:ext>
            </a:extLst>
          </p:cNvPr>
          <p:cNvSpPr>
            <a:spLocks noGrp="1"/>
          </p:cNvSpPr>
          <p:nvPr>
            <p:ph type="title"/>
          </p:nvPr>
        </p:nvSpPr>
        <p:spPr/>
        <p:txBody>
          <a:bodyPr>
            <a:noAutofit/>
          </a:bodyPr>
          <a:lstStyle/>
          <a:p>
            <a:r>
              <a:rPr lang="en-US" sz="3600" dirty="0"/>
              <a:t>Potential Upcoming State Legislation</a:t>
            </a:r>
          </a:p>
        </p:txBody>
      </p:sp>
      <p:sp>
        <p:nvSpPr>
          <p:cNvPr id="5" name="TextBox 4">
            <a:extLst>
              <a:ext uri="{FF2B5EF4-FFF2-40B4-BE49-F238E27FC236}">
                <a16:creationId xmlns:a16="http://schemas.microsoft.com/office/drawing/2014/main" id="{13F32C16-E757-E264-86BC-37C41602CACF}"/>
              </a:ext>
            </a:extLst>
          </p:cNvPr>
          <p:cNvSpPr txBox="1"/>
          <p:nvPr/>
        </p:nvSpPr>
        <p:spPr>
          <a:xfrm>
            <a:off x="305822" y="1315664"/>
            <a:ext cx="11580355" cy="5570756"/>
          </a:xfrm>
          <a:prstGeom prst="rect">
            <a:avLst/>
          </a:prstGeom>
          <a:noFill/>
        </p:spPr>
        <p:txBody>
          <a:bodyPr wrap="square">
            <a:spAutoFit/>
          </a:bodyPr>
          <a:lstStyle/>
          <a:p>
            <a:pPr marL="457200" marR="0" indent="-457200">
              <a:spcBef>
                <a:spcPts val="0"/>
              </a:spcBef>
              <a:spcAft>
                <a:spcPts val="0"/>
              </a:spcAft>
              <a:buFont typeface="Arial" panose="020B0604020202020204" pitchFamily="34" charset="0"/>
              <a:buChar char="•"/>
            </a:pPr>
            <a:r>
              <a:rPr lang="en-US" sz="2600" b="1" dirty="0">
                <a:effectLst/>
                <a:latin typeface="Calibri" panose="020F0502020204030204" pitchFamily="34" charset="0"/>
                <a:ea typeface="Calibri" panose="020F0502020204030204" pitchFamily="34" charset="0"/>
              </a:rPr>
              <a:t>Stopping DEI to Strengthen the Texas Workforce</a:t>
            </a:r>
            <a:r>
              <a:rPr lang="en-US" sz="1800" b="1"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 Examine programs and certificates at higher education institutions that maintain discriminatory diversity, equity, and inclusion (DEI) policies. Expose how these programs and their curriculum are damaging and not aligned with state workforce demands. Make recommendations for any needed reforms to ensure universities are appropriately educating students to meet workforce needs.</a:t>
            </a:r>
          </a:p>
          <a:p>
            <a:pPr marL="457200" marR="0" indent="-457200">
              <a:spcBef>
                <a:spcPts val="0"/>
              </a:spcBef>
              <a:spcAft>
                <a:spcPts val="0"/>
              </a:spcAft>
              <a:buFont typeface="Arial" panose="020B0604020202020204" pitchFamily="34" charset="0"/>
              <a:buChar char="•"/>
            </a:pPr>
            <a:endParaRPr lang="en-US" b="1" dirty="0">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600" b="1" dirty="0">
                <a:effectLst/>
                <a:latin typeface="Calibri" panose="020F0502020204030204" pitchFamily="34" charset="0"/>
                <a:ea typeface="Calibri" panose="020F0502020204030204" pitchFamily="34" charset="0"/>
              </a:rPr>
              <a:t>Core Curriculum Course Accessibility</a:t>
            </a:r>
            <a:r>
              <a:rPr lang="en-US" sz="2400" dirty="0">
                <a:effectLst/>
                <a:latin typeface="Calibri" panose="020F0502020204030204" pitchFamily="34" charset="0"/>
                <a:ea typeface="Calibri" panose="020F0502020204030204" pitchFamily="34" charset="0"/>
              </a:rPr>
              <a:t>: </a:t>
            </a:r>
            <a:r>
              <a:rPr lang="en-US" dirty="0">
                <a:effectLst/>
                <a:latin typeface="Calibri" panose="020F0502020204030204" pitchFamily="34" charset="0"/>
                <a:ea typeface="Calibri" panose="020F0502020204030204" pitchFamily="34" charset="0"/>
              </a:rPr>
              <a:t>Review student access to core curriculum courses at Texas institutions of higher education. Examine the availability of these courses both online and in-person, as well as any issues that would prevent or reduce in-person access. Make recommendations for any needed reforms to ensure that all students have equal in-person access to core courses.</a:t>
            </a:r>
          </a:p>
          <a:p>
            <a:pPr marL="285750" marR="0" indent="-285750">
              <a:spcBef>
                <a:spcPts val="0"/>
              </a:spcBef>
              <a:spcAft>
                <a:spcPts val="0"/>
              </a:spcAft>
              <a:buFont typeface="Arial" panose="020B0604020202020204" pitchFamily="34" charset="0"/>
              <a:buChar char="•"/>
            </a:pPr>
            <a:endParaRPr lang="en-US" sz="1800" b="1" dirty="0">
              <a:effectLst/>
              <a:latin typeface="Calibri" panose="020F0502020204030204" pitchFamily="34" charset="0"/>
              <a:ea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600" b="1" dirty="0">
                <a:latin typeface="Calibri" panose="020F0502020204030204" pitchFamily="34" charset="0"/>
                <a:ea typeface="Calibri" panose="020F0502020204030204" pitchFamily="34" charset="0"/>
              </a:rPr>
              <a:t>St</a:t>
            </a:r>
            <a:r>
              <a:rPr lang="en-US" sz="2600" b="1" dirty="0">
                <a:effectLst/>
                <a:latin typeface="Calibri" panose="020F0502020204030204" pitchFamily="34" charset="0"/>
                <a:ea typeface="Calibri" panose="020F0502020204030204" pitchFamily="34" charset="0"/>
              </a:rPr>
              <a:t>udent Athlete Compensation</a:t>
            </a:r>
            <a:r>
              <a:rPr lang="en-US" sz="2400" b="1" dirty="0">
                <a:effectLst/>
                <a:latin typeface="Calibri" panose="020F0502020204030204" pitchFamily="34" charset="0"/>
                <a:ea typeface="Calibri" panose="020F0502020204030204" pitchFamily="34" charset="0"/>
              </a:rPr>
              <a:t>:</a:t>
            </a:r>
            <a:r>
              <a:rPr lang="en-US" sz="2400"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Review the status of “Name, Image &amp; Likeness” (NIL) across the state and the country. </a:t>
            </a:r>
          </a:p>
          <a:p>
            <a:pPr marL="457200" marR="0" indent="-457200">
              <a:spcBef>
                <a:spcPts val="0"/>
              </a:spcBef>
              <a:spcAft>
                <a:spcPts val="0"/>
              </a:spcAft>
              <a:buFont typeface="Arial" panose="020B0604020202020204" pitchFamily="34" charset="0"/>
              <a:buChar char="•"/>
            </a:pPr>
            <a:endParaRPr lang="en-US" b="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spcBef>
                <a:spcPts val="0"/>
              </a:spcBef>
              <a:spcAft>
                <a:spcPts val="0"/>
              </a:spcAft>
              <a:buFont typeface="Arial" panose="020B0604020202020204" pitchFamily="34" charset="0"/>
              <a:buChar char="•"/>
            </a:pPr>
            <a:r>
              <a:rPr lang="en-US"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Combating Antisemitism on Texas College Campuses</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campus policies to prevent antisemitism. Study the oversight Texas institutions of higher education have over the formation and operations of student organizations, including access to campus facilities and use of campus property. Make recommendations to prevent antisemitism on college campuses, while protecting First Amendment rights. </a:t>
            </a:r>
            <a:endParaRPr lang="en-US" sz="2000" dirty="0">
              <a:solidFill>
                <a:srgbClr val="000000"/>
              </a:solidFill>
              <a:effectLst/>
              <a:latin typeface="Georgia" panose="02040502050405020303" pitchFamily="18"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97772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68A5-B32C-1EC8-13FA-116EC6120618}"/>
              </a:ext>
            </a:extLst>
          </p:cNvPr>
          <p:cNvSpPr>
            <a:spLocks noGrp="1"/>
          </p:cNvSpPr>
          <p:nvPr>
            <p:ph type="title"/>
          </p:nvPr>
        </p:nvSpPr>
        <p:spPr/>
        <p:txBody>
          <a:bodyPr/>
          <a:lstStyle/>
          <a:p>
            <a:r>
              <a:rPr lang="en-US" dirty="0"/>
              <a:t>(Continued)</a:t>
            </a:r>
          </a:p>
        </p:txBody>
      </p:sp>
      <p:sp>
        <p:nvSpPr>
          <p:cNvPr id="6" name="Content Placeholder 5">
            <a:extLst>
              <a:ext uri="{FF2B5EF4-FFF2-40B4-BE49-F238E27FC236}">
                <a16:creationId xmlns:a16="http://schemas.microsoft.com/office/drawing/2014/main" id="{4CB65F0D-361E-5447-E6F0-188CC22A862F}"/>
              </a:ext>
            </a:extLst>
          </p:cNvPr>
          <p:cNvSpPr txBox="1">
            <a:spLocks noGrp="1"/>
          </p:cNvSpPr>
          <p:nvPr>
            <p:ph idx="1"/>
          </p:nvPr>
        </p:nvSpPr>
        <p:spPr>
          <a:xfrm>
            <a:off x="364124" y="1356812"/>
            <a:ext cx="10972800" cy="3754874"/>
          </a:xfrm>
          <a:prstGeom prst="rect">
            <a:avLst/>
          </a:prstGeom>
          <a:noFill/>
        </p:spPr>
        <p:txBody>
          <a:bodyPr wrap="square">
            <a:spAutoFit/>
          </a:bodyPr>
          <a:lstStyle/>
          <a:p>
            <a:pPr marL="457200" marR="0" lvl="0" indent="-457200">
              <a:spcBef>
                <a:spcPts val="0"/>
              </a:spcBef>
              <a:spcAft>
                <a:spcPts val="0"/>
              </a:spcAft>
              <a:buFont typeface="Arial" panose="020B0604020202020204" pitchFamily="34" charset="0"/>
              <a:buChar char="•"/>
            </a:pPr>
            <a:r>
              <a:rPr lang="en-US"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Higher Education - “Faculty Senates”</a:t>
            </a:r>
            <a:r>
              <a:rPr lang="en-US" sz="2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Review and analyze the structures and governance in higher education, focusing on the role of “faculty senates,” and like groups, in representing faculty interests to higher education institution administrations. Make recommendations to establish guidelines for the role and representation of faculty by “faculty senates,” and like groups, at higher education institutions in Texas. </a:t>
            </a:r>
            <a:endParaRPr lang="en-US" sz="2000" dirty="0">
              <a:solidFill>
                <a:srgbClr val="000000"/>
              </a:solidFill>
              <a:effectLst/>
              <a:latin typeface="Georgia" panose="02040502050405020303" pitchFamily="18" charset="0"/>
              <a:ea typeface="Calibri" panose="020F0502020204030204" pitchFamily="34" charset="0"/>
              <a:cs typeface="Calibri" panose="020F0502020204030204" pitchFamily="34"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solidFill>
                <a:srgbClr val="000000"/>
              </a:solidFill>
              <a:effectLst/>
              <a:latin typeface="Georgia" panose="02040502050405020303" pitchFamily="18" charset="0"/>
              <a:ea typeface="Calibri" panose="020F0502020204030204" pitchFamily="34" charset="0"/>
              <a:cs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Innovation and Technology in Higher Education</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Investigate the opportunities and challenges of emerging technology on teaching and learning, focusing on artificial intelligence (AI), online education, and digital resources. </a:t>
            </a:r>
          </a:p>
          <a:p>
            <a:pPr marR="0" lvl="0">
              <a:spcBef>
                <a:spcPts val="0"/>
              </a:spcBef>
              <a:spcAft>
                <a:spcPts val="0"/>
              </a:spcAft>
            </a:pPr>
            <a:r>
              <a:rPr lang="en-US" sz="1800" b="1" dirty="0">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2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Campus Free Speech</a:t>
            </a:r>
            <a:r>
              <a:rPr lang="en-U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Examine the procedures of Texas public institutions of higher education designed to protect the First Amendment free speech rights of faculty, staff, and students. Monitor and report on compliance Senate Bill 18, 86th Legislature, and make recommendations for any needed reforms. </a:t>
            </a:r>
            <a:endParaRPr lang="en-US" sz="2000" dirty="0">
              <a:solidFill>
                <a:srgbClr val="000000"/>
              </a:solidFill>
              <a:effectLst/>
              <a:latin typeface="Georgia" panose="02040502050405020303" pitchFamily="18"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339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800" dirty="0"/>
              <a:t>Funding</a:t>
            </a:r>
          </a:p>
        </p:txBody>
      </p:sp>
    </p:spTree>
    <p:extLst>
      <p:ext uri="{BB962C8B-B14F-4D97-AF65-F5344CB8AC3E}">
        <p14:creationId xmlns:p14="http://schemas.microsoft.com/office/powerpoint/2010/main" val="4240243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27D7-5BDE-7522-13BB-94955373CC59}"/>
              </a:ext>
            </a:extLst>
          </p:cNvPr>
          <p:cNvSpPr>
            <a:spLocks noGrp="1"/>
          </p:cNvSpPr>
          <p:nvPr>
            <p:ph type="title"/>
          </p:nvPr>
        </p:nvSpPr>
        <p:spPr>
          <a:xfrm>
            <a:off x="643466" y="225911"/>
            <a:ext cx="9435715" cy="925157"/>
          </a:xfrm>
        </p:spPr>
        <p:txBody>
          <a:bodyPr>
            <a:normAutofit/>
          </a:bodyPr>
          <a:lstStyle/>
          <a:p>
            <a:r>
              <a:rPr lang="en-US" dirty="0"/>
              <a:t>State &amp; Federal Key Funding Differences</a:t>
            </a:r>
          </a:p>
        </p:txBody>
      </p:sp>
      <p:cxnSp>
        <p:nvCxnSpPr>
          <p:cNvPr id="5" name="Straight Connector 4">
            <a:extLst>
              <a:ext uri="{FF2B5EF4-FFF2-40B4-BE49-F238E27FC236}">
                <a16:creationId xmlns:a16="http://schemas.microsoft.com/office/drawing/2014/main" id="{09A503E0-27EF-28FB-59E6-E04E834CB72E}"/>
              </a:ext>
            </a:extLst>
          </p:cNvPr>
          <p:cNvCxnSpPr>
            <a:cxnSpLocks/>
          </p:cNvCxnSpPr>
          <p:nvPr/>
        </p:nvCxnSpPr>
        <p:spPr>
          <a:xfrm flipH="1">
            <a:off x="5903777" y="1586207"/>
            <a:ext cx="36204" cy="4868141"/>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a:extLst>
              <a:ext uri="{FF2B5EF4-FFF2-40B4-BE49-F238E27FC236}">
                <a16:creationId xmlns:a16="http://schemas.microsoft.com/office/drawing/2014/main" id="{8668BF3A-3B72-1242-315A-735A2430FCD9}"/>
              </a:ext>
            </a:extLst>
          </p:cNvPr>
          <p:cNvCxnSpPr>
            <a:cxnSpLocks/>
          </p:cNvCxnSpPr>
          <p:nvPr/>
        </p:nvCxnSpPr>
        <p:spPr>
          <a:xfrm flipH="1">
            <a:off x="1175914" y="1835734"/>
            <a:ext cx="9376062"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49582834-F371-F396-67B0-2DC8F5264742}"/>
              </a:ext>
            </a:extLst>
          </p:cNvPr>
          <p:cNvCxnSpPr>
            <a:cxnSpLocks/>
          </p:cNvCxnSpPr>
          <p:nvPr/>
        </p:nvCxnSpPr>
        <p:spPr>
          <a:xfrm flipH="1">
            <a:off x="1175914" y="2736280"/>
            <a:ext cx="9376062" cy="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F103F6D7-66AF-C8DA-D87D-3C1DAE795D9E}"/>
              </a:ext>
            </a:extLst>
          </p:cNvPr>
          <p:cNvCxnSpPr>
            <a:cxnSpLocks/>
          </p:cNvCxnSpPr>
          <p:nvPr/>
        </p:nvCxnSpPr>
        <p:spPr>
          <a:xfrm flipH="1">
            <a:off x="1175914" y="3709560"/>
            <a:ext cx="9376062"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EB581C55-D9E0-422C-C087-4389BA63E18B}"/>
              </a:ext>
            </a:extLst>
          </p:cNvPr>
          <p:cNvCxnSpPr>
            <a:cxnSpLocks/>
          </p:cNvCxnSpPr>
          <p:nvPr/>
        </p:nvCxnSpPr>
        <p:spPr>
          <a:xfrm flipH="1">
            <a:off x="1215746" y="4646474"/>
            <a:ext cx="9376062" cy="0"/>
          </a:xfrm>
          <a:prstGeom prst="line">
            <a:avLst/>
          </a:prstGeom>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42F224D-F75A-F608-FAB1-03EA0A796054}"/>
              </a:ext>
            </a:extLst>
          </p:cNvPr>
          <p:cNvCxnSpPr>
            <a:cxnSpLocks/>
          </p:cNvCxnSpPr>
          <p:nvPr/>
        </p:nvCxnSpPr>
        <p:spPr>
          <a:xfrm flipH="1">
            <a:off x="1215746" y="5603957"/>
            <a:ext cx="9376062" cy="0"/>
          </a:xfrm>
          <a:prstGeom prst="line">
            <a:avLst/>
          </a:prstGeom>
        </p:spPr>
        <p:style>
          <a:lnRef idx="2">
            <a:schemeClr val="dk1"/>
          </a:lnRef>
          <a:fillRef idx="0">
            <a:schemeClr val="dk1"/>
          </a:fillRef>
          <a:effectRef idx="1">
            <a:schemeClr val="dk1"/>
          </a:effectRef>
          <a:fontRef idx="minor">
            <a:schemeClr val="tx1"/>
          </a:fontRef>
        </p:style>
      </p:cxnSp>
      <p:sp>
        <p:nvSpPr>
          <p:cNvPr id="14" name="TextBox 13">
            <a:extLst>
              <a:ext uri="{FF2B5EF4-FFF2-40B4-BE49-F238E27FC236}">
                <a16:creationId xmlns:a16="http://schemas.microsoft.com/office/drawing/2014/main" id="{0882D445-A4AA-412A-1C87-F0FF7CAE2BEB}"/>
              </a:ext>
            </a:extLst>
          </p:cNvPr>
          <p:cNvSpPr txBox="1"/>
          <p:nvPr/>
        </p:nvSpPr>
        <p:spPr>
          <a:xfrm>
            <a:off x="1428773" y="2117381"/>
            <a:ext cx="45148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150 Representatives &amp; 31 Senators </a:t>
            </a:r>
          </a:p>
        </p:txBody>
      </p:sp>
      <p:sp>
        <p:nvSpPr>
          <p:cNvPr id="15" name="TextBox 14">
            <a:extLst>
              <a:ext uri="{FF2B5EF4-FFF2-40B4-BE49-F238E27FC236}">
                <a16:creationId xmlns:a16="http://schemas.microsoft.com/office/drawing/2014/main" id="{0B367114-A985-39F2-E7EE-8FDDA931F220}"/>
              </a:ext>
            </a:extLst>
          </p:cNvPr>
          <p:cNvSpPr txBox="1"/>
          <p:nvPr/>
        </p:nvSpPr>
        <p:spPr>
          <a:xfrm>
            <a:off x="6657119" y="2117381"/>
            <a:ext cx="451483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38 Congressman &amp; 2 Senators </a:t>
            </a:r>
          </a:p>
        </p:txBody>
      </p:sp>
      <p:sp>
        <p:nvSpPr>
          <p:cNvPr id="16" name="TextBox 15">
            <a:extLst>
              <a:ext uri="{FF2B5EF4-FFF2-40B4-BE49-F238E27FC236}">
                <a16:creationId xmlns:a16="http://schemas.microsoft.com/office/drawing/2014/main" id="{9F4711B6-C3D4-8982-67F3-F91CBDE005BE}"/>
              </a:ext>
            </a:extLst>
          </p:cNvPr>
          <p:cNvSpPr txBox="1"/>
          <p:nvPr/>
        </p:nvSpPr>
        <p:spPr>
          <a:xfrm>
            <a:off x="1295411" y="2955171"/>
            <a:ext cx="4270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a:ea typeface="+mn-ea"/>
                <a:cs typeface="+mn-cs"/>
              </a:rPr>
              <a:t>Meet for 140 days every odd numbered year </a:t>
            </a:r>
            <a:endPar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050" name="Picture 2" descr="Calendar vector icon. Calendar black icon isolated">
            <a:extLst>
              <a:ext uri="{FF2B5EF4-FFF2-40B4-BE49-F238E27FC236}">
                <a16:creationId xmlns:a16="http://schemas.microsoft.com/office/drawing/2014/main" id="{7FF38D40-5CCD-0A76-9A57-7BBDDDDECD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769" t="18881" r="29768" b="18902"/>
          <a:stretch/>
        </p:blipFill>
        <p:spPr bwMode="auto">
          <a:xfrm>
            <a:off x="5595643" y="2872553"/>
            <a:ext cx="695933" cy="7120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lack People Logo, Group Icon, Group of People or Group of Users Stock  Vector - Illustration of person, business: 131881673">
            <a:extLst>
              <a:ext uri="{FF2B5EF4-FFF2-40B4-BE49-F238E27FC236}">
                <a16:creationId xmlns:a16="http://schemas.microsoft.com/office/drawing/2014/main" id="{48C089FF-4EC1-4575-BBDB-8B798F8BF9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20" t="17348" r="18323" b="30847"/>
          <a:stretch/>
        </p:blipFill>
        <p:spPr bwMode="auto">
          <a:xfrm>
            <a:off x="5501467" y="1917585"/>
            <a:ext cx="884286" cy="7185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op priority rubber stamp Royalty Free Vector Image">
            <a:extLst>
              <a:ext uri="{FF2B5EF4-FFF2-40B4-BE49-F238E27FC236}">
                <a16:creationId xmlns:a16="http://schemas.microsoft.com/office/drawing/2014/main" id="{ECAE5105-A7CD-3FDA-2544-CE365905AF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15" t="11213" r="3413" b="14318"/>
          <a:stretch/>
        </p:blipFill>
        <p:spPr bwMode="auto">
          <a:xfrm>
            <a:off x="5480092" y="5683047"/>
            <a:ext cx="833800" cy="7120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lack vector icon, money symbol, money dollar symbol, Money icon. Black  dollar cash isolated on background. Modern simple flat sign. Flat dolar  symbo Stock Vector Image &amp; Art - Alamy">
            <a:extLst>
              <a:ext uri="{FF2B5EF4-FFF2-40B4-BE49-F238E27FC236}">
                <a16:creationId xmlns:a16="http://schemas.microsoft.com/office/drawing/2014/main" id="{2763317C-0E40-C44F-CC66-09890A9C76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247" t="10223" r="9422" b="13707"/>
          <a:stretch/>
        </p:blipFill>
        <p:spPr bwMode="auto">
          <a:xfrm>
            <a:off x="5566070" y="3834469"/>
            <a:ext cx="747822" cy="73713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E6A59CC-2491-A133-4F13-1D41C2934D91}"/>
              </a:ext>
            </a:extLst>
          </p:cNvPr>
          <p:cNvSpPr txBox="1"/>
          <p:nvPr/>
        </p:nvSpPr>
        <p:spPr>
          <a:xfrm>
            <a:off x="7470430" y="1243838"/>
            <a:ext cx="16690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0000"/>
                </a:solidFill>
                <a:effectLst/>
                <a:uLnTx/>
                <a:uFillTx/>
                <a:latin typeface="Arial" panose="020B0604020202020204"/>
                <a:ea typeface="+mn-ea"/>
                <a:cs typeface="Arial"/>
              </a:rPr>
              <a:t>Federal</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AB8D732C-6260-F5DC-5526-3ED4276BD91C}"/>
              </a:ext>
            </a:extLst>
          </p:cNvPr>
          <p:cNvSpPr txBox="1"/>
          <p:nvPr/>
        </p:nvSpPr>
        <p:spPr>
          <a:xfrm>
            <a:off x="2851671" y="1230389"/>
            <a:ext cx="1669040"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00000"/>
                </a:solidFill>
                <a:effectLst/>
                <a:uLnTx/>
                <a:uFillTx/>
                <a:latin typeface="Arial" panose="020B0604020202020204"/>
                <a:ea typeface="+mn-ea"/>
                <a:cs typeface="Arial"/>
              </a:rPr>
              <a:t>State</a:t>
            </a:r>
            <a:endPar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37F93211-7C68-6919-61ED-FD7457B4CF78}"/>
              </a:ext>
            </a:extLst>
          </p:cNvPr>
          <p:cNvSpPr txBox="1"/>
          <p:nvPr/>
        </p:nvSpPr>
        <p:spPr>
          <a:xfrm>
            <a:off x="1295411" y="4020278"/>
            <a:ext cx="427065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$321.3 Billion Budget</a:t>
            </a:r>
          </a:p>
        </p:txBody>
      </p:sp>
      <p:pic>
        <p:nvPicPr>
          <p:cNvPr id="2062" name="Picture 14" descr="Timeline Icon Vector Sign and Symbol Isolated on White Background, Timeline  Logo Concept Stock Vector - Illustration of vector, style: 133803895">
            <a:extLst>
              <a:ext uri="{FF2B5EF4-FFF2-40B4-BE49-F238E27FC236}">
                <a16:creationId xmlns:a16="http://schemas.microsoft.com/office/drawing/2014/main" id="{595D31E5-9C95-D86A-25B5-EEEE37C826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556" t="29663" r="12264" b="31080"/>
          <a:stretch/>
        </p:blipFill>
        <p:spPr bwMode="auto">
          <a:xfrm>
            <a:off x="5361323" y="4795847"/>
            <a:ext cx="1198971" cy="63449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C595A85-854D-5665-7485-6AF714EA89A6}"/>
              </a:ext>
            </a:extLst>
          </p:cNvPr>
          <p:cNvSpPr txBox="1"/>
          <p:nvPr/>
        </p:nvSpPr>
        <p:spPr>
          <a:xfrm>
            <a:off x="1203598" y="4941413"/>
            <a:ext cx="427065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Funds must be used within 2 years</a:t>
            </a:r>
          </a:p>
        </p:txBody>
      </p:sp>
      <p:sp>
        <p:nvSpPr>
          <p:cNvPr id="3" name="TextBox 2">
            <a:extLst>
              <a:ext uri="{FF2B5EF4-FFF2-40B4-BE49-F238E27FC236}">
                <a16:creationId xmlns:a16="http://schemas.microsoft.com/office/drawing/2014/main" id="{6C407499-7F6A-D46A-3A1A-5D53CDA66877}"/>
              </a:ext>
            </a:extLst>
          </p:cNvPr>
          <p:cNvSpPr txBox="1"/>
          <p:nvPr/>
        </p:nvSpPr>
        <p:spPr>
          <a:xfrm>
            <a:off x="1175914" y="5740711"/>
            <a:ext cx="4270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How does this impact my constituents? What can I point to?</a:t>
            </a:r>
          </a:p>
        </p:txBody>
      </p:sp>
      <p:sp>
        <p:nvSpPr>
          <p:cNvPr id="4" name="TextBox 3">
            <a:extLst>
              <a:ext uri="{FF2B5EF4-FFF2-40B4-BE49-F238E27FC236}">
                <a16:creationId xmlns:a16="http://schemas.microsoft.com/office/drawing/2014/main" id="{F62E9662-21CD-3527-609C-712D58E058D5}"/>
              </a:ext>
            </a:extLst>
          </p:cNvPr>
          <p:cNvSpPr txBox="1"/>
          <p:nvPr/>
        </p:nvSpPr>
        <p:spPr>
          <a:xfrm>
            <a:off x="6248115" y="2961496"/>
            <a:ext cx="4270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Meets year round; each Congress lasts for 2 years</a:t>
            </a:r>
          </a:p>
        </p:txBody>
      </p:sp>
      <p:sp>
        <p:nvSpPr>
          <p:cNvPr id="7" name="TextBox 6">
            <a:extLst>
              <a:ext uri="{FF2B5EF4-FFF2-40B4-BE49-F238E27FC236}">
                <a16:creationId xmlns:a16="http://schemas.microsoft.com/office/drawing/2014/main" id="{66DC6615-E670-E1DF-5CC3-D1BC5FA3237D}"/>
              </a:ext>
            </a:extLst>
          </p:cNvPr>
          <p:cNvSpPr txBox="1"/>
          <p:nvPr/>
        </p:nvSpPr>
        <p:spPr>
          <a:xfrm>
            <a:off x="6241985" y="3918978"/>
            <a:ext cx="4270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FY 23 $1.7 Trillion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Discretionary Budget</a:t>
            </a:r>
          </a:p>
        </p:txBody>
      </p:sp>
      <p:sp>
        <p:nvSpPr>
          <p:cNvPr id="8" name="TextBox 7">
            <a:extLst>
              <a:ext uri="{FF2B5EF4-FFF2-40B4-BE49-F238E27FC236}">
                <a16:creationId xmlns:a16="http://schemas.microsoft.com/office/drawing/2014/main" id="{7030EEF2-099A-EBB4-6087-8955AFF620F2}"/>
              </a:ext>
            </a:extLst>
          </p:cNvPr>
          <p:cNvSpPr txBox="1"/>
          <p:nvPr/>
        </p:nvSpPr>
        <p:spPr>
          <a:xfrm>
            <a:off x="6482435" y="4947363"/>
            <a:ext cx="4270659"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Length of funding varies by program </a:t>
            </a:r>
          </a:p>
        </p:txBody>
      </p:sp>
      <p:sp>
        <p:nvSpPr>
          <p:cNvPr id="13" name="TextBox 12">
            <a:extLst>
              <a:ext uri="{FF2B5EF4-FFF2-40B4-BE49-F238E27FC236}">
                <a16:creationId xmlns:a16="http://schemas.microsoft.com/office/drawing/2014/main" id="{A44A10B1-3B56-5C98-22D4-D4048CAF82DD}"/>
              </a:ext>
            </a:extLst>
          </p:cNvPr>
          <p:cNvSpPr txBox="1"/>
          <p:nvPr/>
        </p:nvSpPr>
        <p:spPr>
          <a:xfrm>
            <a:off x="6397185" y="5740711"/>
            <a:ext cx="427065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How does this impact my constituents? What can I point to?</a:t>
            </a:r>
          </a:p>
        </p:txBody>
      </p:sp>
    </p:spTree>
    <p:extLst>
      <p:ext uri="{BB962C8B-B14F-4D97-AF65-F5344CB8AC3E}">
        <p14:creationId xmlns:p14="http://schemas.microsoft.com/office/powerpoint/2010/main" val="1305338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27D7-5BDE-7522-13BB-94955373CC59}"/>
              </a:ext>
            </a:extLst>
          </p:cNvPr>
          <p:cNvSpPr>
            <a:spLocks noGrp="1"/>
          </p:cNvSpPr>
          <p:nvPr>
            <p:ph type="title"/>
          </p:nvPr>
        </p:nvSpPr>
        <p:spPr>
          <a:xfrm>
            <a:off x="643465" y="225911"/>
            <a:ext cx="9850655" cy="925157"/>
          </a:xfrm>
        </p:spPr>
        <p:txBody>
          <a:bodyPr>
            <a:normAutofit/>
          </a:bodyPr>
          <a:lstStyle/>
          <a:p>
            <a:r>
              <a:rPr lang="en-US" dirty="0"/>
              <a:t>How Do We Develop Our Funding Requests</a:t>
            </a:r>
          </a:p>
        </p:txBody>
      </p:sp>
      <p:sp>
        <p:nvSpPr>
          <p:cNvPr id="8" name="Arrow: Down 7">
            <a:extLst>
              <a:ext uri="{FF2B5EF4-FFF2-40B4-BE49-F238E27FC236}">
                <a16:creationId xmlns:a16="http://schemas.microsoft.com/office/drawing/2014/main" id="{E70B9D64-72F3-AF93-7FB3-C4C3E4591A3E}"/>
              </a:ext>
            </a:extLst>
          </p:cNvPr>
          <p:cNvSpPr/>
          <p:nvPr/>
        </p:nvSpPr>
        <p:spPr>
          <a:xfrm>
            <a:off x="2433278" y="2798484"/>
            <a:ext cx="1582911" cy="3150453"/>
          </a:xfrm>
          <a:prstGeom prst="downArrow">
            <a:avLst/>
          </a:prstGeom>
          <a:gradFill>
            <a:gsLst>
              <a:gs pos="0">
                <a:srgbClr val="5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D3B17DFA-D392-D357-7892-49BC8BD216C9}"/>
              </a:ext>
            </a:extLst>
          </p:cNvPr>
          <p:cNvSpPr/>
          <p:nvPr/>
        </p:nvSpPr>
        <p:spPr>
          <a:xfrm rot="10800000">
            <a:off x="7606341" y="1709461"/>
            <a:ext cx="1582911" cy="3150453"/>
          </a:xfrm>
          <a:prstGeom prst="downArrow">
            <a:avLst/>
          </a:prstGeom>
          <a:gradFill>
            <a:gsLst>
              <a:gs pos="0">
                <a:srgbClr val="50000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9874102-4EFB-FFF2-D482-56FB4507F866}"/>
              </a:ext>
            </a:extLst>
          </p:cNvPr>
          <p:cNvSpPr txBox="1"/>
          <p:nvPr/>
        </p:nvSpPr>
        <p:spPr>
          <a:xfrm>
            <a:off x="437989" y="1456953"/>
            <a:ext cx="5658011" cy="1077218"/>
          </a:xfrm>
          <a:prstGeom prst="rect">
            <a:avLst/>
          </a:prstGeom>
          <a:noFill/>
        </p:spPr>
        <p:txBody>
          <a:bodyPr wrap="square" rtlCol="0">
            <a:spAutoFit/>
          </a:bodyPr>
          <a:lstStyle/>
          <a:p>
            <a:pPr algn="ctr"/>
            <a:r>
              <a:rPr lang="en-US" sz="3200" b="1" dirty="0"/>
              <a:t>Top Down</a:t>
            </a:r>
          </a:p>
          <a:p>
            <a:pPr algn="ctr"/>
            <a:r>
              <a:rPr lang="en-US" sz="3200" dirty="0"/>
              <a:t>President sets the priorities </a:t>
            </a:r>
          </a:p>
        </p:txBody>
      </p:sp>
      <p:sp>
        <p:nvSpPr>
          <p:cNvPr id="11" name="TextBox 10">
            <a:extLst>
              <a:ext uri="{FF2B5EF4-FFF2-40B4-BE49-F238E27FC236}">
                <a16:creationId xmlns:a16="http://schemas.microsoft.com/office/drawing/2014/main" id="{A3F6957C-7DF5-A294-429C-3C5A4B1BBD79}"/>
              </a:ext>
            </a:extLst>
          </p:cNvPr>
          <p:cNvSpPr txBox="1"/>
          <p:nvPr/>
        </p:nvSpPr>
        <p:spPr>
          <a:xfrm>
            <a:off x="5568792" y="5165799"/>
            <a:ext cx="5658011" cy="1077218"/>
          </a:xfrm>
          <a:prstGeom prst="rect">
            <a:avLst/>
          </a:prstGeom>
          <a:noFill/>
        </p:spPr>
        <p:txBody>
          <a:bodyPr wrap="square" rtlCol="0">
            <a:spAutoFit/>
          </a:bodyPr>
          <a:lstStyle/>
          <a:p>
            <a:pPr algn="ctr"/>
            <a:r>
              <a:rPr lang="en-US" sz="3200" b="1" dirty="0"/>
              <a:t>Bottom Up </a:t>
            </a:r>
          </a:p>
          <a:p>
            <a:pPr algn="ctr"/>
            <a:r>
              <a:rPr lang="en-US" sz="3200" dirty="0"/>
              <a:t>Researchers Submit Ideas</a:t>
            </a:r>
          </a:p>
        </p:txBody>
      </p:sp>
    </p:spTree>
    <p:extLst>
      <p:ext uri="{BB962C8B-B14F-4D97-AF65-F5344CB8AC3E}">
        <p14:creationId xmlns:p14="http://schemas.microsoft.com/office/powerpoint/2010/main" val="530503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27D7-5BDE-7522-13BB-94955373CC59}"/>
              </a:ext>
            </a:extLst>
          </p:cNvPr>
          <p:cNvSpPr>
            <a:spLocks noGrp="1"/>
          </p:cNvSpPr>
          <p:nvPr>
            <p:ph type="title"/>
          </p:nvPr>
        </p:nvSpPr>
        <p:spPr>
          <a:xfrm>
            <a:off x="643466" y="225911"/>
            <a:ext cx="9189554" cy="925157"/>
          </a:xfrm>
        </p:spPr>
        <p:txBody>
          <a:bodyPr>
            <a:normAutofit/>
          </a:bodyPr>
          <a:lstStyle/>
          <a:p>
            <a:r>
              <a:rPr lang="en-US" dirty="0"/>
              <a:t>Federal Funding Opportunities </a:t>
            </a:r>
          </a:p>
        </p:txBody>
      </p:sp>
      <p:sp>
        <p:nvSpPr>
          <p:cNvPr id="6" name="Content Placeholder 8">
            <a:extLst>
              <a:ext uri="{FF2B5EF4-FFF2-40B4-BE49-F238E27FC236}">
                <a16:creationId xmlns:a16="http://schemas.microsoft.com/office/drawing/2014/main" id="{5D6CFE43-D4CE-A6D9-61FF-0A3100CD23BC}"/>
              </a:ext>
            </a:extLst>
          </p:cNvPr>
          <p:cNvSpPr>
            <a:spLocks noGrp="1"/>
          </p:cNvSpPr>
          <p:nvPr>
            <p:ph sz="half" idx="1"/>
          </p:nvPr>
        </p:nvSpPr>
        <p:spPr>
          <a:xfrm>
            <a:off x="388671" y="1514286"/>
            <a:ext cx="5384800" cy="4525963"/>
          </a:xfrm>
        </p:spPr>
        <p:txBody>
          <a:bodyPr/>
          <a:lstStyle/>
          <a:p>
            <a:r>
              <a:rPr lang="en-US" dirty="0"/>
              <a:t>Programmatic Request</a:t>
            </a:r>
          </a:p>
          <a:p>
            <a:r>
              <a:rPr lang="en-US" sz="1800" dirty="0"/>
              <a:t>Members of Congress can submit a </a:t>
            </a:r>
            <a:r>
              <a:rPr lang="en-US" sz="1800" b="1" dirty="0"/>
              <a:t>programmatic request </a:t>
            </a:r>
            <a:r>
              <a:rPr lang="en-US" sz="1800" dirty="0"/>
              <a:t>to fund an existing program at a certain level or prioritize it within an agency’s suite of activities. </a:t>
            </a:r>
          </a:p>
          <a:p>
            <a:endParaRPr lang="en-US" sz="1800" dirty="0"/>
          </a:p>
          <a:p>
            <a:r>
              <a:rPr lang="en-US" sz="1800" dirty="0"/>
              <a:t>Examples:</a:t>
            </a:r>
          </a:p>
          <a:p>
            <a:pPr marL="285750" indent="-285750">
              <a:buFont typeface="Arial" panose="020B0604020202020204" pitchFamily="34" charset="0"/>
              <a:buChar char="•"/>
            </a:pPr>
            <a:r>
              <a:rPr lang="en-US" sz="1800" dirty="0"/>
              <a:t>Support the FY24 budget request of $1.18 billion for the NSF TIP Directorate</a:t>
            </a:r>
          </a:p>
          <a:p>
            <a:pPr marL="285750" indent="-285750">
              <a:buFont typeface="Arial" panose="020B0604020202020204" pitchFamily="34" charset="0"/>
              <a:buChar char="•"/>
            </a:pPr>
            <a:r>
              <a:rPr lang="en-US" sz="1800" dirty="0"/>
              <a:t>Increase funding for the Nuclear Energy University Programs </a:t>
            </a:r>
          </a:p>
          <a:p>
            <a:pPr marL="457200" lvl="1" indent="0">
              <a:buNone/>
            </a:pPr>
            <a:endParaRPr lang="en-US" dirty="0"/>
          </a:p>
        </p:txBody>
      </p:sp>
      <p:sp>
        <p:nvSpPr>
          <p:cNvPr id="7" name="Content Placeholder 9">
            <a:extLst>
              <a:ext uri="{FF2B5EF4-FFF2-40B4-BE49-F238E27FC236}">
                <a16:creationId xmlns:a16="http://schemas.microsoft.com/office/drawing/2014/main" id="{58E45469-E88D-67C3-A83B-87FBFD2FAF03}"/>
              </a:ext>
            </a:extLst>
          </p:cNvPr>
          <p:cNvSpPr txBox="1">
            <a:spLocks/>
          </p:cNvSpPr>
          <p:nvPr/>
        </p:nvSpPr>
        <p:spPr>
          <a:xfrm>
            <a:off x="6216011" y="1514286"/>
            <a:ext cx="5384800" cy="464819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Programmatic Plus-Up</a:t>
            </a:r>
          </a:p>
          <a:p>
            <a:pPr marL="0" indent="0">
              <a:buNone/>
            </a:pPr>
            <a:r>
              <a:rPr lang="en-US" sz="1800" dirty="0"/>
              <a:t>An appropriations request that would add additional funding to an existing federal program office/department for a specific purpose or activity.</a:t>
            </a:r>
          </a:p>
          <a:p>
            <a:pPr marL="0" indent="0">
              <a:buNone/>
            </a:pPr>
            <a:endParaRPr lang="en-US" sz="1800" dirty="0"/>
          </a:p>
          <a:p>
            <a:pPr marL="0" indent="0">
              <a:buNone/>
            </a:pPr>
            <a:r>
              <a:rPr lang="en-US" sz="1800" dirty="0"/>
              <a:t>Example:</a:t>
            </a:r>
          </a:p>
          <a:p>
            <a:r>
              <a:rPr lang="en-US" sz="1800" dirty="0"/>
              <a:t>Request to support the Ballistic, Aero-Optics, and Materials Test Range (most effective when you have an established relationship)</a:t>
            </a:r>
          </a:p>
          <a:p>
            <a:pPr lvl="1"/>
            <a:endParaRPr lang="en-US" sz="2000" dirty="0"/>
          </a:p>
        </p:txBody>
      </p:sp>
      <p:cxnSp>
        <p:nvCxnSpPr>
          <p:cNvPr id="9" name="Straight Connector 8">
            <a:extLst>
              <a:ext uri="{FF2B5EF4-FFF2-40B4-BE49-F238E27FC236}">
                <a16:creationId xmlns:a16="http://schemas.microsoft.com/office/drawing/2014/main" id="{95D457B1-820A-5D0B-AB26-2824CA4F5992}"/>
              </a:ext>
            </a:extLst>
          </p:cNvPr>
          <p:cNvCxnSpPr/>
          <p:nvPr/>
        </p:nvCxnSpPr>
        <p:spPr>
          <a:xfrm>
            <a:off x="5982127" y="1514286"/>
            <a:ext cx="0" cy="4648197"/>
          </a:xfrm>
          <a:prstGeom prst="line">
            <a:avLst/>
          </a:prstGeom>
          <a:ln>
            <a:solidFill>
              <a:srgbClr val="5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7051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527D7-5BDE-7522-13BB-94955373CC59}"/>
              </a:ext>
            </a:extLst>
          </p:cNvPr>
          <p:cNvSpPr>
            <a:spLocks noGrp="1"/>
          </p:cNvSpPr>
          <p:nvPr>
            <p:ph type="title"/>
          </p:nvPr>
        </p:nvSpPr>
        <p:spPr>
          <a:xfrm>
            <a:off x="643466" y="225911"/>
            <a:ext cx="9212416" cy="925157"/>
          </a:xfrm>
        </p:spPr>
        <p:txBody>
          <a:bodyPr>
            <a:normAutofit fontScale="90000"/>
          </a:bodyPr>
          <a:lstStyle/>
          <a:p>
            <a:r>
              <a:rPr lang="en-US" dirty="0"/>
              <a:t>Federal Funding Opportunities Continued </a:t>
            </a:r>
          </a:p>
        </p:txBody>
      </p:sp>
      <p:sp>
        <p:nvSpPr>
          <p:cNvPr id="5" name="Content Placeholder 3">
            <a:extLst>
              <a:ext uri="{FF2B5EF4-FFF2-40B4-BE49-F238E27FC236}">
                <a16:creationId xmlns:a16="http://schemas.microsoft.com/office/drawing/2014/main" id="{CDC32216-B75C-2A9C-CA66-43CE9F63095A}"/>
              </a:ext>
            </a:extLst>
          </p:cNvPr>
          <p:cNvSpPr txBox="1">
            <a:spLocks/>
          </p:cNvSpPr>
          <p:nvPr/>
        </p:nvSpPr>
        <p:spPr bwMode="auto">
          <a:xfrm>
            <a:off x="410490" y="1336317"/>
            <a:ext cx="1085688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1800">
                <a:solidFill>
                  <a:schemeClr val="tx1"/>
                </a:solidFill>
                <a:latin typeface="+mn-lt"/>
                <a:cs typeface="+mn-cs"/>
              </a:defRPr>
            </a:lvl4pPr>
            <a:lvl5pPr marL="2057400" indent="-228600" algn="l" rtl="0" eaLnBrk="0" fontAlgn="base" hangingPunct="0">
              <a:spcBef>
                <a:spcPct val="20000"/>
              </a:spcBef>
              <a:spcAft>
                <a:spcPct val="0"/>
              </a:spcAft>
              <a:buChar char="»"/>
              <a:defRPr sz="1800">
                <a:solidFill>
                  <a:schemeClr val="tx1"/>
                </a:solidFill>
                <a:latin typeface="+mn-lt"/>
                <a:cs typeface="+mn-cs"/>
              </a:defRPr>
            </a:lvl5pPr>
            <a:lvl6pPr marL="2514600" indent="-228600" algn="l" rtl="0" eaLnBrk="1" fontAlgn="base" hangingPunct="1">
              <a:spcBef>
                <a:spcPct val="20000"/>
              </a:spcBef>
              <a:spcAft>
                <a:spcPct val="0"/>
              </a:spcAft>
              <a:buChar char="»"/>
              <a:defRPr sz="1800">
                <a:solidFill>
                  <a:schemeClr val="tx1"/>
                </a:solidFill>
                <a:latin typeface="+mn-lt"/>
                <a:cs typeface="+mn-cs"/>
              </a:defRPr>
            </a:lvl6pPr>
            <a:lvl7pPr marL="2971800" indent="-228600" algn="l" rtl="0" eaLnBrk="1" fontAlgn="base" hangingPunct="1">
              <a:spcBef>
                <a:spcPct val="20000"/>
              </a:spcBef>
              <a:spcAft>
                <a:spcPct val="0"/>
              </a:spcAft>
              <a:buChar char="»"/>
              <a:defRPr sz="1800">
                <a:solidFill>
                  <a:schemeClr val="tx1"/>
                </a:solidFill>
                <a:latin typeface="+mn-lt"/>
                <a:cs typeface="+mn-cs"/>
              </a:defRPr>
            </a:lvl7pPr>
            <a:lvl8pPr marL="3429000" indent="-228600" algn="l" rtl="0" eaLnBrk="1" fontAlgn="base" hangingPunct="1">
              <a:spcBef>
                <a:spcPct val="20000"/>
              </a:spcBef>
              <a:spcAft>
                <a:spcPct val="0"/>
              </a:spcAft>
              <a:buChar char="»"/>
              <a:defRPr sz="1800">
                <a:solidFill>
                  <a:schemeClr val="tx1"/>
                </a:solidFill>
                <a:latin typeface="+mn-lt"/>
                <a:cs typeface="+mn-cs"/>
              </a:defRPr>
            </a:lvl8pPr>
            <a:lvl9pPr marL="3886200" indent="-228600" algn="l" rtl="0" eaLnBrk="1" fontAlgn="base" hangingPunct="1">
              <a:spcBef>
                <a:spcPct val="20000"/>
              </a:spcBef>
              <a:spcAft>
                <a:spcPct val="0"/>
              </a:spcAft>
              <a:buChar char="»"/>
              <a:defRPr sz="1800">
                <a:solidFill>
                  <a:schemeClr val="tx1"/>
                </a:solidFill>
                <a:latin typeface="+mn-lt"/>
                <a:cs typeface="+mn-cs"/>
              </a:defRPr>
            </a:lvl9pPr>
          </a:lstStyle>
          <a:p>
            <a:pPr marL="0" marR="0" lvl="0" indent="0" algn="l"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Arial"/>
                <a:ea typeface="+mn-ea"/>
                <a:cs typeface="Arial"/>
              </a:rPr>
              <a:t>Community Project Funding (Earmarks)</a:t>
            </a:r>
          </a:p>
          <a:p>
            <a:pPr marL="0" marR="0" lvl="0" indent="0" algn="l" defTabSz="914400" rtl="0" eaLnBrk="0" fontAlgn="base" latinLnBrk="0" hangingPunct="0">
              <a:lnSpc>
                <a:spcPct val="100000"/>
              </a:lnSpc>
              <a:spcBef>
                <a:spcPct val="20000"/>
              </a:spcBef>
              <a:spcAft>
                <a:spcPct val="0"/>
              </a:spcAft>
              <a:buClrTx/>
              <a:buSzTx/>
              <a:buNone/>
              <a:tabLst/>
              <a:defRPr/>
            </a:pPr>
            <a:r>
              <a:rPr kumimoji="0" lang="en-US" sz="1800" b="0" i="0" u="none" strike="noStrike" kern="0" cap="none" spc="0" normalizeH="0" baseline="0" noProof="0" dirty="0">
                <a:ln>
                  <a:noFill/>
                </a:ln>
                <a:solidFill>
                  <a:srgbClr val="000000"/>
                </a:solidFill>
                <a:effectLst/>
                <a:uLnTx/>
                <a:uFillTx/>
                <a:latin typeface="Arial"/>
                <a:cs typeface="Arial"/>
              </a:rPr>
              <a:t>Never a guarantee</a:t>
            </a:r>
          </a:p>
          <a:p>
            <a:pPr marL="0" marR="0" lvl="0" indent="0" algn="l" defTabSz="914400" rtl="0" eaLnBrk="0" fontAlgn="base" latinLnBrk="0" hangingPunct="0">
              <a:lnSpc>
                <a:spcPct val="100000"/>
              </a:lnSpc>
              <a:spcBef>
                <a:spcPct val="20000"/>
              </a:spcBef>
              <a:spcAft>
                <a:spcPct val="0"/>
              </a:spcAft>
              <a:buClrTx/>
              <a:buSzTx/>
              <a:buNone/>
              <a:tabLst/>
              <a:defRPr/>
            </a:pPr>
            <a:r>
              <a:rPr kumimoji="0" lang="en-US" sz="1800" b="0" i="0" u="none" strike="noStrike" kern="0" cap="none" spc="0" normalizeH="0" baseline="0" noProof="0" dirty="0">
                <a:ln>
                  <a:noFill/>
                </a:ln>
                <a:solidFill>
                  <a:srgbClr val="000000"/>
                </a:solidFill>
                <a:effectLst/>
                <a:uLnTx/>
                <a:uFillTx/>
                <a:latin typeface="Arial"/>
                <a:cs typeface="Arial"/>
              </a:rPr>
              <a:t>Members of Congress may submit requests for funding for a particular project at a particular entity </a:t>
            </a:r>
          </a:p>
          <a:p>
            <a:pPr marL="0" marR="0" lvl="0" indent="0" algn="l" defTabSz="914400" rtl="0" eaLnBrk="0" fontAlgn="base" latinLnBrk="0" hangingPunct="0">
              <a:lnSpc>
                <a:spcPct val="100000"/>
              </a:lnSpc>
              <a:spcBef>
                <a:spcPct val="20000"/>
              </a:spcBef>
              <a:spcAft>
                <a:spcPct val="0"/>
              </a:spcAft>
              <a:buClrTx/>
              <a:buSzTx/>
              <a:buNone/>
              <a:tabLst/>
              <a:defRPr/>
            </a:pPr>
            <a:r>
              <a:rPr lang="en-US" sz="1800" kern="0" dirty="0">
                <a:solidFill>
                  <a:srgbClr val="000000"/>
                </a:solidFill>
                <a:latin typeface="Arial"/>
                <a:cs typeface="Arial"/>
              </a:rPr>
              <a:t>Not all accounts are eligible and f</a:t>
            </a:r>
            <a:r>
              <a:rPr kumimoji="0" lang="en-US" sz="1800" b="0" i="0" u="none" strike="noStrike" kern="0" cap="none" spc="0" normalizeH="0" baseline="0" noProof="0" dirty="0" err="1">
                <a:ln>
                  <a:noFill/>
                </a:ln>
                <a:solidFill>
                  <a:srgbClr val="000000"/>
                </a:solidFill>
                <a:effectLst/>
                <a:uLnTx/>
                <a:uFillTx/>
                <a:latin typeface="Arial"/>
                <a:cs typeface="Arial"/>
              </a:rPr>
              <a:t>unding</a:t>
            </a:r>
            <a:r>
              <a:rPr kumimoji="0" lang="en-US" sz="1800" b="0" i="0" u="none" strike="noStrike" kern="0" cap="none" spc="0" normalizeH="0" baseline="0" noProof="0" dirty="0">
                <a:ln>
                  <a:noFill/>
                </a:ln>
                <a:solidFill>
                  <a:srgbClr val="000000"/>
                </a:solidFill>
                <a:effectLst/>
                <a:uLnTx/>
                <a:uFillTx/>
                <a:latin typeface="Arial"/>
                <a:cs typeface="Arial"/>
              </a:rPr>
              <a:t> levels vary by account</a:t>
            </a:r>
          </a:p>
          <a:p>
            <a:pPr marL="0" marR="0" lvl="0" indent="0" algn="l" defTabSz="914400" rtl="0" eaLnBrk="0" fontAlgn="base" latinLnBrk="0" hangingPunct="0">
              <a:lnSpc>
                <a:spcPct val="100000"/>
              </a:lnSpc>
              <a:spcBef>
                <a:spcPct val="20000"/>
              </a:spcBef>
              <a:spcAft>
                <a:spcPct val="0"/>
              </a:spcAft>
              <a:buClrTx/>
              <a:buSzTx/>
              <a:buNone/>
              <a:tabLst/>
              <a:defRPr/>
            </a:pPr>
            <a:r>
              <a:rPr kumimoji="0" lang="en-US" sz="1800" b="0" i="0" u="none" strike="noStrike" kern="0" cap="none" spc="0" normalizeH="0" baseline="0" noProof="0" dirty="0">
                <a:ln>
                  <a:noFill/>
                </a:ln>
                <a:solidFill>
                  <a:srgbClr val="000000"/>
                </a:solidFill>
                <a:effectLst/>
                <a:uLnTx/>
                <a:uFillTx/>
                <a:latin typeface="Arial"/>
                <a:cs typeface="Arial"/>
              </a:rPr>
              <a:t>You must provide evidence of community support for the project (letters, articles)</a:t>
            </a:r>
          </a:p>
          <a:p>
            <a:pPr marL="0" marR="0" lvl="0" indent="0" algn="l" defTabSz="914400" rtl="0" eaLnBrk="0" fontAlgn="base" latinLnBrk="0" hangingPunct="0">
              <a:lnSpc>
                <a:spcPct val="100000"/>
              </a:lnSpc>
              <a:spcBef>
                <a:spcPct val="20000"/>
              </a:spcBef>
              <a:spcAft>
                <a:spcPct val="0"/>
              </a:spcAft>
              <a:buClrTx/>
              <a:buSzTx/>
              <a:buNone/>
              <a:tabLst/>
              <a:defRPr/>
            </a:pPr>
            <a:r>
              <a:rPr lang="en-US" sz="1800" kern="0" dirty="0">
                <a:solidFill>
                  <a:srgbClr val="000000"/>
                </a:solidFill>
                <a:latin typeface="Arial"/>
                <a:cs typeface="Arial"/>
              </a:rPr>
              <a:t>Not all members choose to submit earmarks.  Those that due are limited to 10 submissions. </a:t>
            </a:r>
            <a:endParaRPr kumimoji="0" lang="en-US" sz="1800" b="0" i="0" u="none" strike="noStrike" kern="0" cap="none" spc="0" normalizeH="0" baseline="0" noProof="0" dirty="0">
              <a:ln>
                <a:noFill/>
              </a:ln>
              <a:solidFill>
                <a:srgbClr val="000000"/>
              </a:solidFill>
              <a:effectLst/>
              <a:uLnTx/>
              <a:uFillTx/>
              <a:latin typeface="Arial"/>
              <a:cs typeface="Arial"/>
            </a:endParaRPr>
          </a:p>
          <a:p>
            <a:pPr marL="0" marR="0" lvl="0" indent="0" algn="l" defTabSz="914400" rtl="0" eaLnBrk="0" fontAlgn="base" latinLnBrk="0" hangingPunct="0">
              <a:lnSpc>
                <a:spcPct val="100000"/>
              </a:lnSpc>
              <a:spcBef>
                <a:spcPct val="20000"/>
              </a:spcBef>
              <a:spcAft>
                <a:spcPct val="0"/>
              </a:spcAft>
              <a:buClrTx/>
              <a:buSzTx/>
              <a:buNone/>
              <a:tabLst/>
              <a:defRPr/>
            </a:pPr>
            <a:endParaRPr lang="en-US" sz="1600" kern="0" dirty="0">
              <a:solidFill>
                <a:srgbClr val="000000"/>
              </a:solidFill>
              <a:latin typeface="Arial"/>
              <a:cs typeface="Arial"/>
            </a:endParaRPr>
          </a:p>
          <a:p>
            <a:pPr marL="0" marR="0" indent="0">
              <a:spcBef>
                <a:spcPts val="0"/>
              </a:spcBef>
              <a:spcAft>
                <a:spcPts val="0"/>
              </a:spcAft>
              <a:buNone/>
            </a:pPr>
            <a:r>
              <a:rPr lang="en-US" sz="1800" u="sng" dirty="0">
                <a:effectLst/>
                <a:latin typeface="Arial" panose="020B0604020202020204" pitchFamily="34" charset="0"/>
                <a:ea typeface="Calibri" panose="020F0502020204030204" pitchFamily="34" charset="0"/>
                <a:cs typeface="Arial" panose="020B0604020202020204" pitchFamily="34" charset="0"/>
              </a:rPr>
              <a:t>FY 25 Texas A&amp;M University Appropriations Requests Examples: </a:t>
            </a:r>
            <a:endParaRPr lang="en-US" sz="1800" u="sng" dirty="0">
              <a:latin typeface="Arial" panose="020B0604020202020204" pitchFamily="34" charset="0"/>
              <a:ea typeface="Calibri" panose="020F0502020204030204" pitchFamily="34" charset="0"/>
              <a:cs typeface="Arial" panose="020B0604020202020204" pitchFamily="34" charset="0"/>
            </a:endParaRPr>
          </a:p>
          <a:p>
            <a:pPr>
              <a:spcBef>
                <a:spcPts val="0"/>
              </a:spcBef>
              <a:spcAft>
                <a:spcPts val="0"/>
              </a:spcAft>
            </a:pPr>
            <a:r>
              <a:rPr lang="en-US" sz="1800" dirty="0">
                <a:latin typeface="Arial" panose="020B0604020202020204" pitchFamily="34" charset="0"/>
                <a:cs typeface="Arial" panose="020B0604020202020204" pitchFamily="34" charset="0"/>
              </a:rPr>
              <a:t>Support the FY24 budget request of $1.18 billion for the NSF TIP Directorate</a:t>
            </a:r>
          </a:p>
          <a:p>
            <a:pPr>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International Ocean Discovery Program – Potentially $25,000,000 </a:t>
            </a:r>
          </a:p>
          <a:p>
            <a:pPr>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Veterinary Emergency Team (VET) Funding - $6,000,000</a:t>
            </a:r>
          </a:p>
          <a:p>
            <a:pPr>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State Maritime Funding (TAMUG/TAMMA) – Likely between $100-$125M</a:t>
            </a:r>
          </a:p>
          <a:p>
            <a:pPr>
              <a:spcBef>
                <a:spcPts val="0"/>
              </a:spcBef>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Cyclotron Institute Funding – Level funding to FY24</a:t>
            </a:r>
          </a:p>
          <a:p>
            <a:pPr marL="0" marR="0" lvl="0" indent="0" algn="l" defTabSz="914400" rtl="0" eaLnBrk="0" fontAlgn="base" latinLnBrk="0" hangingPunct="0">
              <a:lnSpc>
                <a:spcPct val="100000"/>
              </a:lnSpc>
              <a:spcBef>
                <a:spcPct val="20000"/>
              </a:spcBef>
              <a:spcAft>
                <a:spcPct val="0"/>
              </a:spcAft>
              <a:buClrTx/>
              <a:buSzTx/>
              <a:buNone/>
              <a:tabLst/>
              <a:defRPr/>
            </a:pPr>
            <a:endParaRPr kumimoji="0" lang="en-US" sz="1800" b="0" i="0" u="none" strike="noStrike" kern="0" cap="none" spc="0" normalizeH="0" baseline="0" noProof="0" dirty="0">
              <a:ln>
                <a:noFill/>
              </a:ln>
              <a:solidFill>
                <a:srgbClr val="000000"/>
              </a:solidFill>
              <a:effectLst/>
              <a:uLnTx/>
              <a:uFillTx/>
              <a:latin typeface="Arial"/>
              <a:cs typeface="Arial"/>
            </a:endParaRPr>
          </a:p>
        </p:txBody>
      </p:sp>
      <p:sp>
        <p:nvSpPr>
          <p:cNvPr id="4" name="TextBox 3">
            <a:extLst>
              <a:ext uri="{FF2B5EF4-FFF2-40B4-BE49-F238E27FC236}">
                <a16:creationId xmlns:a16="http://schemas.microsoft.com/office/drawing/2014/main" id="{94F46E3E-7418-8930-CE0C-27F990B0D248}"/>
              </a:ext>
            </a:extLst>
          </p:cNvPr>
          <p:cNvSpPr txBox="1"/>
          <p:nvPr/>
        </p:nvSpPr>
        <p:spPr>
          <a:xfrm>
            <a:off x="410490" y="5779594"/>
            <a:ext cx="11371020" cy="707886"/>
          </a:xfrm>
          <a:prstGeom prst="rect">
            <a:avLst/>
          </a:prstGeom>
          <a:noFill/>
        </p:spPr>
        <p:txBody>
          <a:bodyPr wrap="square">
            <a:spAutoFit/>
          </a:bodyPr>
          <a:lstStyle/>
          <a:p>
            <a:r>
              <a:rPr lang="en-US" sz="2000" b="0" i="1" dirty="0">
                <a:effectLst/>
                <a:latin typeface="Arial" panose="020B0604020202020204" pitchFamily="34" charset="0"/>
                <a:cs typeface="Arial" panose="020B0604020202020204" pitchFamily="34" charset="0"/>
              </a:rPr>
              <a:t>There is a </a:t>
            </a:r>
            <a:r>
              <a:rPr lang="en-US" sz="2000" b="1" i="1" dirty="0">
                <a:effectLst/>
                <a:latin typeface="Arial" panose="020B0604020202020204" pitchFamily="34" charset="0"/>
                <a:cs typeface="Arial" panose="020B0604020202020204" pitchFamily="34" charset="0"/>
              </a:rPr>
              <a:t>continuing resolution through December 20</a:t>
            </a:r>
            <a:r>
              <a:rPr lang="en-US" sz="2000" b="1" i="1" baseline="30000" dirty="0">
                <a:effectLst/>
                <a:latin typeface="Arial" panose="020B0604020202020204" pitchFamily="34" charset="0"/>
                <a:cs typeface="Arial" panose="020B0604020202020204" pitchFamily="34" charset="0"/>
              </a:rPr>
              <a:t>th</a:t>
            </a:r>
            <a:r>
              <a:rPr lang="en-US" sz="2000" b="1" i="1" dirty="0">
                <a:effectLst/>
                <a:latin typeface="Arial" panose="020B0604020202020204" pitchFamily="34" charset="0"/>
                <a:cs typeface="Arial" panose="020B0604020202020204" pitchFamily="34" charset="0"/>
              </a:rPr>
              <a:t>.  </a:t>
            </a:r>
            <a:r>
              <a:rPr lang="en-US" sz="2000" i="1" dirty="0">
                <a:effectLst/>
                <a:latin typeface="Arial" panose="020B0604020202020204" pitchFamily="34" charset="0"/>
                <a:cs typeface="Arial" panose="020B0604020202020204" pitchFamily="34" charset="0"/>
              </a:rPr>
              <a:t>This is a temporary funding measure that Congress can use to fund the federal government for a limited amount of time</a:t>
            </a: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065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D4A6B-1860-F24C-6130-ED69DCA5AA81}"/>
              </a:ext>
            </a:extLst>
          </p:cNvPr>
          <p:cNvSpPr>
            <a:spLocks noGrp="1"/>
          </p:cNvSpPr>
          <p:nvPr>
            <p:ph type="title"/>
          </p:nvPr>
        </p:nvSpPr>
        <p:spPr/>
        <p:txBody>
          <a:bodyPr/>
          <a:lstStyle/>
          <a:p>
            <a:r>
              <a:rPr lang="en-US" dirty="0"/>
              <a:t>What is a State Exceptional Item </a:t>
            </a:r>
          </a:p>
        </p:txBody>
      </p:sp>
      <p:sp>
        <p:nvSpPr>
          <p:cNvPr id="4" name="Content Placeholder 2">
            <a:extLst>
              <a:ext uri="{FF2B5EF4-FFF2-40B4-BE49-F238E27FC236}">
                <a16:creationId xmlns:a16="http://schemas.microsoft.com/office/drawing/2014/main" id="{55E71C32-9007-2560-7D74-7DEDAB380C23}"/>
              </a:ext>
            </a:extLst>
          </p:cNvPr>
          <p:cNvSpPr>
            <a:spLocks noGrp="1"/>
          </p:cNvSpPr>
          <p:nvPr>
            <p:ph idx="1"/>
          </p:nvPr>
        </p:nvSpPr>
        <p:spPr>
          <a:xfrm>
            <a:off x="609600" y="1447800"/>
            <a:ext cx="10668000" cy="4525963"/>
          </a:xfrm>
        </p:spPr>
        <p:txBody>
          <a:bodyPr/>
          <a:lstStyle/>
          <a:p>
            <a:pPr marL="285750" indent="-285750">
              <a:buFont typeface="Arial" panose="020B0604020202020204" pitchFamily="34" charset="0"/>
              <a:buChar char="•"/>
            </a:pPr>
            <a:r>
              <a:rPr lang="en-US" sz="2800" dirty="0"/>
              <a:t>Exceptional Items are requests for funding of amounts greater than the baseline request</a:t>
            </a:r>
          </a:p>
          <a:p>
            <a:pPr marL="285750" indent="-285750">
              <a:buFont typeface="Arial" panose="020B0604020202020204" pitchFamily="34" charset="0"/>
              <a:buChar char="•"/>
            </a:pPr>
            <a:r>
              <a:rPr lang="en-US" sz="2800" dirty="0"/>
              <a:t>Funding for an Exceptional Item may be requested for an existing Special Item or a newly proposed one</a:t>
            </a:r>
          </a:p>
          <a:p>
            <a:pPr marL="285750" indent="-285750">
              <a:buFont typeface="Arial" panose="020B0604020202020204" pitchFamily="34" charset="0"/>
              <a:buChar char="•"/>
            </a:pPr>
            <a:r>
              <a:rPr lang="en-US" sz="2800" dirty="0"/>
              <a:t>All 11 TAMUS Institutions and 8 Agencies submit Exceptional Items</a:t>
            </a:r>
          </a:p>
          <a:p>
            <a:pPr marL="285750" indent="-285750">
              <a:buFont typeface="Arial" panose="020B0604020202020204" pitchFamily="34" charset="0"/>
              <a:buChar char="•"/>
            </a:pPr>
            <a:r>
              <a:rPr lang="en-US" sz="2800" dirty="0">
                <a:effectLst/>
                <a:ea typeface="Calibri" panose="020F0502020204030204" pitchFamily="34" charset="0"/>
                <a:cs typeface="Times New Roman" panose="02020603050405020304" pitchFamily="18" charset="0"/>
              </a:rPr>
              <a:t>These are for </a:t>
            </a:r>
            <a:r>
              <a:rPr lang="en-US" sz="2800" dirty="0">
                <a:ea typeface="Calibri" panose="020F0502020204030204" pitchFamily="34" charset="0"/>
                <a:cs typeface="Times New Roman" panose="02020603050405020304" pitchFamily="18" charset="0"/>
              </a:rPr>
              <a:t>d</a:t>
            </a:r>
            <a:r>
              <a:rPr lang="en-US" sz="2800" dirty="0">
                <a:effectLst/>
                <a:ea typeface="Calibri" panose="020F0502020204030204" pitchFamily="34" charset="0"/>
                <a:cs typeface="Times New Roman" panose="02020603050405020304" pitchFamily="18" charset="0"/>
              </a:rPr>
              <a:t>emonstrated need at the state level – not just research on a topic</a:t>
            </a:r>
            <a:endParaRPr lang="en-US" sz="2800" dirty="0"/>
          </a:p>
        </p:txBody>
      </p:sp>
    </p:spTree>
    <p:extLst>
      <p:ext uri="{BB962C8B-B14F-4D97-AF65-F5344CB8AC3E}">
        <p14:creationId xmlns:p14="http://schemas.microsoft.com/office/powerpoint/2010/main" val="4016644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A7D2-8959-FD04-D8B9-1045994F8AF3}"/>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F95A7255-8452-92D2-F131-9E157F674831}"/>
              </a:ext>
            </a:extLst>
          </p:cNvPr>
          <p:cNvSpPr>
            <a:spLocks noGrp="1"/>
          </p:cNvSpPr>
          <p:nvPr>
            <p:ph idx="1"/>
          </p:nvPr>
        </p:nvSpPr>
        <p:spPr/>
        <p:txBody>
          <a:bodyPr>
            <a:normAutofit/>
          </a:bodyPr>
          <a:lstStyle/>
          <a:p>
            <a:pPr marL="457200" marR="0" indent="-457200">
              <a:spcBef>
                <a:spcPts val="0"/>
              </a:spcBef>
              <a:spcAft>
                <a:spcPts val="0"/>
              </a:spcAft>
              <a:buFont typeface="Arial" panose="020B0604020202020204" pitchFamily="34" charset="0"/>
              <a:buChar char="•"/>
            </a:pP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Roles and Responsibilities </a:t>
            </a:r>
          </a:p>
          <a:p>
            <a:pPr marL="457200" marR="0" indent="-457200">
              <a:spcBef>
                <a:spcPts val="0"/>
              </a:spcBef>
              <a:spcAft>
                <a:spcPts val="0"/>
              </a:spcAft>
              <a:buFont typeface="Arial" panose="020B0604020202020204" pitchFamily="34" charset="0"/>
              <a:buChar char="•"/>
            </a:pPr>
            <a:endParaRPr lang="en-US" sz="3000" dirty="0">
              <a:solidFill>
                <a:schemeClr val="tx1"/>
              </a:solidFill>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0"/>
              </a:spcBef>
              <a:spcAft>
                <a:spcPts val="0"/>
              </a:spcAft>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Impact on the Flagship and Branch Campuses</a:t>
            </a:r>
          </a:p>
          <a:p>
            <a:pPr marL="457200" marR="0" indent="-457200">
              <a:spcBef>
                <a:spcPts val="0"/>
              </a:spcBef>
              <a:spcAft>
                <a:spcPts val="0"/>
              </a:spcAft>
              <a:buFont typeface="Arial" panose="020B0604020202020204" pitchFamily="34" charset="0"/>
              <a:buChar char="•"/>
            </a:pP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0"/>
              </a:spcBef>
              <a:spcAft>
                <a:spcPts val="0"/>
              </a:spcAft>
              <a:buFont typeface="Arial" panose="020B0604020202020204" pitchFamily="34" charset="0"/>
              <a:buChar char="•"/>
            </a:pPr>
            <a:r>
              <a:rPr lang="en-US" sz="3000" dirty="0">
                <a:solidFill>
                  <a:schemeClr val="tx1"/>
                </a:solidFill>
                <a:latin typeface="Arial" panose="020B0604020202020204" pitchFamily="34" charset="0"/>
                <a:ea typeface="Calibri" panose="020F0502020204030204" pitchFamily="34" charset="0"/>
                <a:cs typeface="Arial" panose="020B0604020202020204" pitchFamily="34" charset="0"/>
              </a:rPr>
              <a:t>State vs Federal Policy and Funding</a:t>
            </a:r>
          </a:p>
          <a:p>
            <a:pPr marL="457200" marR="0" indent="-457200">
              <a:spcBef>
                <a:spcPts val="0"/>
              </a:spcBef>
              <a:spcAft>
                <a:spcPts val="0"/>
              </a:spcAft>
              <a:buFont typeface="Arial" panose="020B0604020202020204" pitchFamily="34" charset="0"/>
              <a:buChar char="•"/>
            </a:pPr>
            <a:endPar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0"/>
              </a:spcBef>
              <a:spcAft>
                <a:spcPts val="0"/>
              </a:spcAft>
              <a:buFont typeface="Arial" panose="020B0604020202020204" pitchFamily="34" charset="0"/>
              <a:buChar char="•"/>
            </a:pPr>
            <a:r>
              <a:rPr lang="en-US" sz="3000" dirty="0">
                <a:solidFill>
                  <a:schemeClr val="tx1"/>
                </a:solidFill>
                <a:effectLst/>
                <a:latin typeface="Arial" panose="020B0604020202020204" pitchFamily="34" charset="0"/>
                <a:ea typeface="Calibri" panose="020F0502020204030204" pitchFamily="34" charset="0"/>
                <a:cs typeface="Arial" panose="020B0604020202020204" pitchFamily="34" charset="0"/>
              </a:rPr>
              <a:t>Looking Ahead </a:t>
            </a:r>
            <a:endParaRPr lang="en-US" sz="3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916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7E36-86EC-4C2F-B0E9-95CA18F53166}"/>
              </a:ext>
            </a:extLst>
          </p:cNvPr>
          <p:cNvSpPr>
            <a:spLocks noGrp="1"/>
          </p:cNvSpPr>
          <p:nvPr>
            <p:ph type="title"/>
          </p:nvPr>
        </p:nvSpPr>
        <p:spPr/>
        <p:txBody>
          <a:bodyPr/>
          <a:lstStyle/>
          <a:p>
            <a:r>
              <a:rPr lang="en-US" sz="4000" dirty="0"/>
              <a:t>10-YEAR ENROLLMENT GROWTH</a:t>
            </a:r>
          </a:p>
        </p:txBody>
      </p:sp>
      <p:sp>
        <p:nvSpPr>
          <p:cNvPr id="7" name="Rectangle 6">
            <a:extLst>
              <a:ext uri="{FF2B5EF4-FFF2-40B4-BE49-F238E27FC236}">
                <a16:creationId xmlns:a16="http://schemas.microsoft.com/office/drawing/2014/main" id="{42072D7C-631F-4EE3-9218-FB2C183E32F2}"/>
              </a:ext>
            </a:extLst>
          </p:cNvPr>
          <p:cNvSpPr/>
          <p:nvPr/>
        </p:nvSpPr>
        <p:spPr>
          <a:xfrm>
            <a:off x="324198" y="6364179"/>
            <a:ext cx="341375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0000"/>
                </a:solidFill>
                <a:effectLst/>
                <a:uLnTx/>
                <a:uFillTx/>
                <a:latin typeface="Calibri" panose="020F0502020204030204" pitchFamily="34" charset="0"/>
                <a:ea typeface="+mn-ea"/>
                <a:cs typeface="+mn-cs"/>
              </a:rPr>
              <a:t>SOURCE: </a:t>
            </a:r>
            <a:r>
              <a:rPr kumimoji="0" lang="en-US" sz="1800" b="0" i="0" u="sng" strike="noStrike" kern="1200" cap="none" spc="0" normalizeH="0" baseline="0" noProof="0" dirty="0">
                <a:ln>
                  <a:noFill/>
                </a:ln>
                <a:solidFill>
                  <a:prstClr val="black">
                    <a:lumMod val="50000"/>
                    <a:lumOff val="50000"/>
                  </a:prstClr>
                </a:solidFill>
                <a:effectLst/>
                <a:uLnTx/>
                <a:uFillTx/>
                <a:latin typeface="Calibri" panose="020F0502020204030204" pitchFamily="34" charset="0"/>
                <a:ea typeface="+mn-ea"/>
                <a:cs typeface="+mn-cs"/>
                <a:hlinkClick r:id="rId3">
                  <a:extLst>
                    <a:ext uri="{A12FA001-AC4F-418D-AE19-62706E023703}">
                      <ahyp:hlinkClr xmlns:ahyp="http://schemas.microsoft.com/office/drawing/2018/hyperlinkcolor" val="tx"/>
                    </a:ext>
                  </a:extLst>
                </a:hlinkClick>
              </a:rPr>
              <a:t>PREP Online (state.tx.us)</a:t>
            </a:r>
            <a:r>
              <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 </a:t>
            </a:r>
          </a:p>
        </p:txBody>
      </p:sp>
      <p:sp>
        <p:nvSpPr>
          <p:cNvPr id="3" name="Slide Number Placeholder 2">
            <a:extLst>
              <a:ext uri="{FF2B5EF4-FFF2-40B4-BE49-F238E27FC236}">
                <a16:creationId xmlns:a16="http://schemas.microsoft.com/office/drawing/2014/main" id="{978B82B2-1EF6-0295-2AA2-38F33ABDAD4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FB8FF-E84C-EC49-87A9-5C830135652C}"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FFCD25A3-8462-4ACD-84C4-7BD65BFF0CD3}"/>
              </a:ext>
            </a:extLst>
          </p:cNvPr>
          <p:cNvPicPr>
            <a:picLocks noChangeAspect="1"/>
          </p:cNvPicPr>
          <p:nvPr/>
        </p:nvPicPr>
        <p:blipFill>
          <a:blip r:embed="rId4"/>
          <a:stretch>
            <a:fillRect/>
          </a:stretch>
        </p:blipFill>
        <p:spPr>
          <a:xfrm>
            <a:off x="3272904" y="1502585"/>
            <a:ext cx="8854906" cy="5218893"/>
          </a:xfrm>
          <a:prstGeom prst="rect">
            <a:avLst/>
          </a:prstGeom>
        </p:spPr>
      </p:pic>
      <p:sp>
        <p:nvSpPr>
          <p:cNvPr id="14" name="TextBox 13">
            <a:extLst>
              <a:ext uri="{FF2B5EF4-FFF2-40B4-BE49-F238E27FC236}">
                <a16:creationId xmlns:a16="http://schemas.microsoft.com/office/drawing/2014/main" id="{D9F56EBD-9332-4E27-B5F8-AB39DDBF431A}"/>
              </a:ext>
            </a:extLst>
          </p:cNvPr>
          <p:cNvSpPr txBox="1"/>
          <p:nvPr/>
        </p:nvSpPr>
        <p:spPr>
          <a:xfrm>
            <a:off x="239916" y="2031049"/>
            <a:ext cx="3117271"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300" normalizeH="0" baseline="0" noProof="0" dirty="0">
                <a:ln>
                  <a:noFill/>
                </a:ln>
                <a:solidFill>
                  <a:srgbClr val="5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TEXAS A&amp;M’S </a:t>
            </a: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growth is more than </a:t>
            </a:r>
            <a:br>
              <a:rPr kumimoji="0" lang="en-US" sz="2400" b="0" i="0" u="none" strike="noStrike" kern="1200" cap="none" spc="3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800" b="1" i="0" u="none" strike="noStrike" kern="1200" cap="none" spc="300" normalizeH="0" baseline="0" noProof="0" dirty="0">
                <a:ln>
                  <a:noFill/>
                </a:ln>
                <a:solidFill>
                  <a:srgbClr val="5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DOUBLE</a:t>
            </a:r>
            <a:r>
              <a:rPr kumimoji="0" lang="en-US" sz="2400" b="0" i="0" u="none" strike="noStrike" kern="1200" cap="none" spc="3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br>
              <a:rPr kumimoji="0" lang="en-US" sz="2400" b="0" i="0" u="none" strike="noStrike" kern="1200" cap="none" spc="3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 average growth other Texas public universities in the </a:t>
            </a:r>
            <a:r>
              <a:rPr kumimoji="0" lang="en-US" sz="2800" b="1" i="0" u="none" strike="noStrike" kern="1200" cap="none" spc="300" normalizeH="0" baseline="0" noProof="0" dirty="0">
                <a:ln>
                  <a:noFill/>
                </a:ln>
                <a:solidFill>
                  <a:srgbClr val="5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rPr>
              <a:t>PAST DECADE</a:t>
            </a:r>
            <a:endParaRPr kumimoji="0" lang="en-US" sz="2400" b="1" i="0" u="none" strike="noStrike" kern="1200" cap="none" spc="300" normalizeH="0" baseline="0" noProof="0" dirty="0">
              <a:ln>
                <a:noFill/>
              </a:ln>
              <a:solidFill>
                <a:srgbClr val="5000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256102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7E36-86EC-4C2F-B0E9-95CA18F53166}"/>
              </a:ext>
            </a:extLst>
          </p:cNvPr>
          <p:cNvSpPr>
            <a:spLocks noGrp="1"/>
          </p:cNvSpPr>
          <p:nvPr>
            <p:ph type="title"/>
          </p:nvPr>
        </p:nvSpPr>
        <p:spPr/>
        <p:txBody>
          <a:bodyPr/>
          <a:lstStyle/>
          <a:p>
            <a:r>
              <a:rPr lang="en-US" sz="4000" dirty="0"/>
              <a:t>NEXT GENERATION NEEDS</a:t>
            </a:r>
          </a:p>
        </p:txBody>
      </p:sp>
      <p:pic>
        <p:nvPicPr>
          <p:cNvPr id="5" name="Picture 4">
            <a:extLst>
              <a:ext uri="{FF2B5EF4-FFF2-40B4-BE49-F238E27FC236}">
                <a16:creationId xmlns:a16="http://schemas.microsoft.com/office/drawing/2014/main" id="{920B6DDC-CDDF-40C8-B1F4-37EC53C79FD1}"/>
              </a:ext>
            </a:extLst>
          </p:cNvPr>
          <p:cNvPicPr>
            <a:picLocks noChangeAspect="1"/>
          </p:cNvPicPr>
          <p:nvPr/>
        </p:nvPicPr>
        <p:blipFill>
          <a:blip r:embed="rId3"/>
          <a:stretch>
            <a:fillRect/>
          </a:stretch>
        </p:blipFill>
        <p:spPr>
          <a:xfrm>
            <a:off x="7863840" y="1461569"/>
            <a:ext cx="4066032" cy="2710688"/>
          </a:xfrm>
          <a:prstGeom prst="rect">
            <a:avLst/>
          </a:prstGeom>
        </p:spPr>
      </p:pic>
      <p:sp>
        <p:nvSpPr>
          <p:cNvPr id="6" name="Rectangle 5">
            <a:extLst>
              <a:ext uri="{FF2B5EF4-FFF2-40B4-BE49-F238E27FC236}">
                <a16:creationId xmlns:a16="http://schemas.microsoft.com/office/drawing/2014/main" id="{CCA68EFC-A26C-4A97-816E-BC008B4C208D}"/>
              </a:ext>
            </a:extLst>
          </p:cNvPr>
          <p:cNvSpPr/>
          <p:nvPr/>
        </p:nvSpPr>
        <p:spPr>
          <a:xfrm>
            <a:off x="324825" y="6352146"/>
            <a:ext cx="74146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0000"/>
                </a:solidFill>
                <a:effectLst/>
                <a:uLnTx/>
                <a:uFillTx/>
                <a:latin typeface="Calibri" panose="020F0502020204030204" pitchFamily="34" charset="0"/>
                <a:ea typeface="+mn-ea"/>
                <a:cs typeface="+mn-cs"/>
              </a:rPr>
              <a:t>SOURCE: </a:t>
            </a:r>
            <a:r>
              <a:rPr kumimoji="0" lang="en-US" sz="1800" b="0" i="0" u="sng" strike="noStrike" kern="1200" cap="none" spc="0" normalizeH="0" baseline="0" noProof="0" dirty="0">
                <a:ln>
                  <a:noFill/>
                </a:ln>
                <a:solidFill>
                  <a:prstClr val="black">
                    <a:lumMod val="50000"/>
                    <a:lumOff val="50000"/>
                  </a:prstClr>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Texas Workforce Commission’ Texas Workforce Report 2022 to 2023</a:t>
            </a:r>
            <a:endParaRPr kumimoji="0" lang="en-US" sz="1800" b="0" i="0" u="none" strike="noStrike" kern="1200" cap="none" spc="0" normalizeH="0" baseline="0" noProof="0" dirty="0">
              <a:ln>
                <a:noFill/>
              </a:ln>
              <a:solidFill>
                <a:prstClr val="black">
                  <a:lumMod val="50000"/>
                  <a:lumOff val="50000"/>
                </a:prstClr>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FA3812A-F3BE-4AB5-92E8-79E667878818}"/>
              </a:ext>
            </a:extLst>
          </p:cNvPr>
          <p:cNvSpPr/>
          <p:nvPr/>
        </p:nvSpPr>
        <p:spPr>
          <a:xfrm>
            <a:off x="7863840" y="4296209"/>
            <a:ext cx="4066032" cy="2057085"/>
          </a:xfrm>
          <a:prstGeom prst="rect">
            <a:avLst/>
          </a:prstGeom>
          <a:solidFill>
            <a:srgbClr val="500000"/>
          </a:solidFill>
          <a:ln>
            <a:solidFill>
              <a:srgbClr val="5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EXCEPTIONAL </a:t>
            </a:r>
            <a:r>
              <a:rPr kumimoji="0" lang="en-US" sz="3200" b="1" i="0" u="none" strike="noStrike" kern="1200" cap="none" spc="0" normalizeH="0" baseline="0" noProof="0">
                <a:ln>
                  <a:noFill/>
                </a:ln>
                <a:solidFill>
                  <a:prstClr val="white"/>
                </a:solidFill>
                <a:effectLst/>
                <a:uLnTx/>
                <a:uFillTx/>
                <a:latin typeface="Calibri"/>
                <a:ea typeface="+mn-ea"/>
                <a:cs typeface="+mn-cs"/>
              </a:rPr>
              <a:t>ITEM REQUEST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$45 million</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A0EEB963-001D-4803-9ECC-B7B48AB5ACA9}"/>
              </a:ext>
            </a:extLst>
          </p:cNvPr>
          <p:cNvGrpSpPr/>
          <p:nvPr/>
        </p:nvGrpSpPr>
        <p:grpSpPr>
          <a:xfrm>
            <a:off x="2150225" y="3744051"/>
            <a:ext cx="3121664" cy="2383632"/>
            <a:chOff x="5325230" y="4307128"/>
            <a:chExt cx="2103127" cy="2383632"/>
          </a:xfrm>
        </p:grpSpPr>
        <p:sp>
          <p:nvSpPr>
            <p:cNvPr id="13" name="TextBox 12">
              <a:extLst>
                <a:ext uri="{FF2B5EF4-FFF2-40B4-BE49-F238E27FC236}">
                  <a16:creationId xmlns:a16="http://schemas.microsoft.com/office/drawing/2014/main" id="{B9720003-6BCE-4491-AD6B-17E41A49F291}"/>
                </a:ext>
              </a:extLst>
            </p:cNvPr>
            <p:cNvSpPr txBox="1"/>
            <p:nvPr/>
          </p:nvSpPr>
          <p:spPr>
            <a:xfrm>
              <a:off x="5381254" y="4307128"/>
              <a:ext cx="1991082" cy="186204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500000"/>
                  </a:solidFill>
                  <a:effectLst/>
                  <a:uLnTx/>
                  <a:uFillTx/>
                  <a:latin typeface="Oswald" pitchFamily="2" charset="0"/>
                  <a:ea typeface="+mn-ea"/>
                  <a:cs typeface="+mn-cs"/>
                </a:rPr>
                <a:t>1</a:t>
              </a:r>
              <a:r>
                <a:rPr kumimoji="0" lang="en-US" sz="4400" b="0" i="0" u="none" strike="noStrike" kern="1200" cap="none" spc="0" normalizeH="0" baseline="0" noProof="0" dirty="0">
                  <a:ln>
                    <a:noFill/>
                  </a:ln>
                  <a:solidFill>
                    <a:srgbClr val="500000"/>
                  </a:solidFill>
                  <a:effectLst/>
                  <a:uLnTx/>
                  <a:uFillTx/>
                  <a:latin typeface="Oswald" pitchFamily="2" charset="0"/>
                  <a:ea typeface="+mn-ea"/>
                  <a:cs typeface="+mn-cs"/>
                </a:rPr>
                <a:t>in</a:t>
              </a:r>
              <a:r>
                <a:rPr kumimoji="0" lang="en-US" sz="11500" b="1" i="0" u="none" strike="noStrike" kern="1200" cap="none" spc="0" normalizeH="0" baseline="0" noProof="0" dirty="0">
                  <a:ln>
                    <a:noFill/>
                  </a:ln>
                  <a:solidFill>
                    <a:srgbClr val="500000"/>
                  </a:solidFill>
                  <a:effectLst/>
                  <a:uLnTx/>
                  <a:uFillTx/>
                  <a:latin typeface="Oswald" pitchFamily="2" charset="0"/>
                  <a:ea typeface="+mn-ea"/>
                  <a:cs typeface="+mn-cs"/>
                </a:rPr>
                <a:t>3</a:t>
              </a:r>
              <a:endParaRPr kumimoji="0" lang="en-US" sz="3200" b="0" i="0" u="none" strike="noStrike" kern="1200" cap="none" spc="0" normalizeH="0" baseline="0" noProof="0" dirty="0">
                <a:ln>
                  <a:noFill/>
                </a:ln>
                <a:solidFill>
                  <a:srgbClr val="500000"/>
                </a:solidFill>
                <a:effectLst/>
                <a:uLnTx/>
                <a:uFillTx/>
                <a:latin typeface="Oswald" pitchFamily="2" charset="0"/>
                <a:ea typeface="+mn-ea"/>
                <a:cs typeface="+mn-cs"/>
              </a:endParaRPr>
            </a:p>
          </p:txBody>
        </p:sp>
        <p:sp>
          <p:nvSpPr>
            <p:cNvPr id="14" name="Rectangle 13">
              <a:extLst>
                <a:ext uri="{FF2B5EF4-FFF2-40B4-BE49-F238E27FC236}">
                  <a16:creationId xmlns:a16="http://schemas.microsoft.com/office/drawing/2014/main" id="{A2A632CA-D6A0-45C4-BC20-AE1033FC79BA}"/>
                </a:ext>
              </a:extLst>
            </p:cNvPr>
            <p:cNvSpPr/>
            <p:nvPr/>
          </p:nvSpPr>
          <p:spPr>
            <a:xfrm>
              <a:off x="5325230" y="5859763"/>
              <a:ext cx="2103127"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00000"/>
                  </a:solidFill>
                  <a:effectLst/>
                  <a:uLnTx/>
                  <a:uFillTx/>
                  <a:latin typeface="Oswald" pitchFamily="2" charset="0"/>
                  <a:ea typeface="+mn-ea"/>
                  <a:cs typeface="+mn-cs"/>
                </a:rPr>
                <a:t>Aggie Students Are Engineers</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AD94DE82-098B-4F55-A000-7CA5D2B13EDF}"/>
              </a:ext>
            </a:extLst>
          </p:cNvPr>
          <p:cNvPicPr>
            <a:picLocks noChangeAspect="1"/>
          </p:cNvPicPr>
          <p:nvPr/>
        </p:nvPicPr>
        <p:blipFill rotWithShape="1">
          <a:blip r:embed="rId5"/>
          <a:srcRect l="4314" t="14445" r="58594" b="58404"/>
          <a:stretch/>
        </p:blipFill>
        <p:spPr>
          <a:xfrm>
            <a:off x="641352" y="1440581"/>
            <a:ext cx="6139411" cy="2527840"/>
          </a:xfrm>
          <a:prstGeom prst="rect">
            <a:avLst/>
          </a:prstGeom>
        </p:spPr>
      </p:pic>
      <p:sp>
        <p:nvSpPr>
          <p:cNvPr id="3" name="Slide Number Placeholder 2">
            <a:extLst>
              <a:ext uri="{FF2B5EF4-FFF2-40B4-BE49-F238E27FC236}">
                <a16:creationId xmlns:a16="http://schemas.microsoft.com/office/drawing/2014/main" id="{33E5E4DC-B98E-01A8-13DD-CDFCC7A848E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FB8FF-E84C-EC49-87A9-5C830135652C}"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2951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7E36-86EC-4C2F-B0E9-95CA18F53166}"/>
              </a:ext>
            </a:extLst>
          </p:cNvPr>
          <p:cNvSpPr>
            <a:spLocks noGrp="1"/>
          </p:cNvSpPr>
          <p:nvPr>
            <p:ph type="title"/>
          </p:nvPr>
        </p:nvSpPr>
        <p:spPr/>
        <p:txBody>
          <a:bodyPr/>
          <a:lstStyle/>
          <a:p>
            <a:r>
              <a:rPr lang="en-US" sz="4000" dirty="0"/>
              <a:t>CITIZENSHIP &amp; SERVICE</a:t>
            </a:r>
          </a:p>
        </p:txBody>
      </p:sp>
      <p:sp>
        <p:nvSpPr>
          <p:cNvPr id="3" name="Content Placeholder 2">
            <a:extLst>
              <a:ext uri="{FF2B5EF4-FFF2-40B4-BE49-F238E27FC236}">
                <a16:creationId xmlns:a16="http://schemas.microsoft.com/office/drawing/2014/main" id="{61411D33-99A3-4B7C-B890-2DCB2F64E442}"/>
              </a:ext>
            </a:extLst>
          </p:cNvPr>
          <p:cNvSpPr>
            <a:spLocks noGrp="1"/>
          </p:cNvSpPr>
          <p:nvPr>
            <p:ph idx="1"/>
          </p:nvPr>
        </p:nvSpPr>
        <p:spPr>
          <a:xfrm>
            <a:off x="1267092" y="2527068"/>
            <a:ext cx="7454188" cy="4025021"/>
          </a:xfrm>
        </p:spPr>
        <p:txBody>
          <a:bodyPr>
            <a:normAutofit/>
          </a:bodyPr>
          <a:lstStyle/>
          <a:p>
            <a:pPr>
              <a:spcAft>
                <a:spcPts val="1200"/>
              </a:spcAft>
            </a:pPr>
            <a:r>
              <a:rPr lang="en-US" sz="2800" dirty="0"/>
              <a:t>Curriculum</a:t>
            </a:r>
          </a:p>
          <a:p>
            <a:pPr>
              <a:spcAft>
                <a:spcPts val="1200"/>
              </a:spcAft>
            </a:pPr>
            <a:r>
              <a:rPr lang="en-US" sz="2800" dirty="0"/>
              <a:t>Governor’s School</a:t>
            </a:r>
          </a:p>
          <a:p>
            <a:pPr>
              <a:spcAft>
                <a:spcPts val="1200"/>
              </a:spcAft>
            </a:pPr>
            <a:r>
              <a:rPr lang="en-US" sz="2800" dirty="0"/>
              <a:t>City and County Government Program</a:t>
            </a:r>
          </a:p>
          <a:p>
            <a:pPr>
              <a:spcAft>
                <a:spcPts val="1200"/>
              </a:spcAft>
            </a:pPr>
            <a:r>
              <a:rPr lang="en-US" sz="2800" dirty="0"/>
              <a:t>Citizenship and Democracy Research</a:t>
            </a:r>
          </a:p>
          <a:p>
            <a:pPr>
              <a:spcAft>
                <a:spcPts val="1200"/>
              </a:spcAft>
            </a:pPr>
            <a:r>
              <a:rPr lang="en-US" sz="2800" dirty="0"/>
              <a:t>Public Service/Internships/Workforce Preparation</a:t>
            </a:r>
          </a:p>
        </p:txBody>
      </p:sp>
      <p:pic>
        <p:nvPicPr>
          <p:cNvPr id="9" name="Picture 8">
            <a:extLst>
              <a:ext uri="{FF2B5EF4-FFF2-40B4-BE49-F238E27FC236}">
                <a16:creationId xmlns:a16="http://schemas.microsoft.com/office/drawing/2014/main" id="{0F037952-F59E-4123-9D41-DC22524927AD}"/>
              </a:ext>
            </a:extLst>
          </p:cNvPr>
          <p:cNvPicPr>
            <a:picLocks noChangeAspect="1"/>
          </p:cNvPicPr>
          <p:nvPr/>
        </p:nvPicPr>
        <p:blipFill rotWithShape="1">
          <a:blip r:embed="rId3"/>
          <a:srcRect t="34305" r="82379" b="55916"/>
          <a:stretch/>
        </p:blipFill>
        <p:spPr>
          <a:xfrm>
            <a:off x="266891" y="2397333"/>
            <a:ext cx="1031444" cy="740664"/>
          </a:xfrm>
          <a:prstGeom prst="rect">
            <a:avLst/>
          </a:prstGeom>
        </p:spPr>
      </p:pic>
      <p:pic>
        <p:nvPicPr>
          <p:cNvPr id="10" name="Picture 9">
            <a:extLst>
              <a:ext uri="{FF2B5EF4-FFF2-40B4-BE49-F238E27FC236}">
                <a16:creationId xmlns:a16="http://schemas.microsoft.com/office/drawing/2014/main" id="{8D332E4B-8257-4898-8455-848BD2C7403B}"/>
              </a:ext>
            </a:extLst>
          </p:cNvPr>
          <p:cNvPicPr>
            <a:picLocks noChangeAspect="1"/>
          </p:cNvPicPr>
          <p:nvPr/>
        </p:nvPicPr>
        <p:blipFill rotWithShape="1">
          <a:blip r:embed="rId3"/>
          <a:srcRect t="44630" r="82379" b="45712"/>
          <a:stretch/>
        </p:blipFill>
        <p:spPr>
          <a:xfrm>
            <a:off x="235647" y="3083191"/>
            <a:ext cx="1031444" cy="731520"/>
          </a:xfrm>
          <a:prstGeom prst="rect">
            <a:avLst/>
          </a:prstGeom>
        </p:spPr>
      </p:pic>
      <p:pic>
        <p:nvPicPr>
          <p:cNvPr id="11" name="Picture 10">
            <a:extLst>
              <a:ext uri="{FF2B5EF4-FFF2-40B4-BE49-F238E27FC236}">
                <a16:creationId xmlns:a16="http://schemas.microsoft.com/office/drawing/2014/main" id="{73DEA7F6-E5F6-4A20-947D-9A30AA3AA94F}"/>
              </a:ext>
            </a:extLst>
          </p:cNvPr>
          <p:cNvPicPr>
            <a:picLocks noChangeAspect="1"/>
          </p:cNvPicPr>
          <p:nvPr/>
        </p:nvPicPr>
        <p:blipFill rotWithShape="1">
          <a:blip r:embed="rId3"/>
          <a:srcRect t="54636" r="82379" b="35585"/>
          <a:stretch/>
        </p:blipFill>
        <p:spPr>
          <a:xfrm>
            <a:off x="235647" y="3713167"/>
            <a:ext cx="1031444" cy="740664"/>
          </a:xfrm>
          <a:prstGeom prst="rect">
            <a:avLst/>
          </a:prstGeom>
        </p:spPr>
      </p:pic>
      <p:pic>
        <p:nvPicPr>
          <p:cNvPr id="12" name="Picture 11">
            <a:extLst>
              <a:ext uri="{FF2B5EF4-FFF2-40B4-BE49-F238E27FC236}">
                <a16:creationId xmlns:a16="http://schemas.microsoft.com/office/drawing/2014/main" id="{6C3938C2-685F-4C13-B587-6C752E9FD8A7}"/>
              </a:ext>
            </a:extLst>
          </p:cNvPr>
          <p:cNvPicPr>
            <a:picLocks noChangeAspect="1"/>
          </p:cNvPicPr>
          <p:nvPr/>
        </p:nvPicPr>
        <p:blipFill rotWithShape="1">
          <a:blip r:embed="rId3"/>
          <a:srcRect t="63905" r="82379" b="26799"/>
          <a:stretch/>
        </p:blipFill>
        <p:spPr>
          <a:xfrm>
            <a:off x="235647" y="4417439"/>
            <a:ext cx="1031444" cy="704088"/>
          </a:xfrm>
          <a:prstGeom prst="rect">
            <a:avLst/>
          </a:prstGeom>
        </p:spPr>
      </p:pic>
      <p:pic>
        <p:nvPicPr>
          <p:cNvPr id="13" name="Picture 12">
            <a:extLst>
              <a:ext uri="{FF2B5EF4-FFF2-40B4-BE49-F238E27FC236}">
                <a16:creationId xmlns:a16="http://schemas.microsoft.com/office/drawing/2014/main" id="{6024F38B-8721-4E22-92DB-4C43E39D63FC}"/>
              </a:ext>
            </a:extLst>
          </p:cNvPr>
          <p:cNvPicPr>
            <a:picLocks noChangeAspect="1"/>
          </p:cNvPicPr>
          <p:nvPr/>
        </p:nvPicPr>
        <p:blipFill rotWithShape="1">
          <a:blip r:embed="rId3"/>
          <a:srcRect t="72288" r="82379" b="17600"/>
          <a:stretch/>
        </p:blipFill>
        <p:spPr>
          <a:xfrm>
            <a:off x="233779" y="5072019"/>
            <a:ext cx="1031444" cy="765919"/>
          </a:xfrm>
          <a:prstGeom prst="rect">
            <a:avLst/>
          </a:prstGeom>
        </p:spPr>
      </p:pic>
      <p:sp>
        <p:nvSpPr>
          <p:cNvPr id="14" name="Rectangle 13">
            <a:extLst>
              <a:ext uri="{FF2B5EF4-FFF2-40B4-BE49-F238E27FC236}">
                <a16:creationId xmlns:a16="http://schemas.microsoft.com/office/drawing/2014/main" id="{0A84232A-CEBD-4425-AA63-6C674854374D}"/>
              </a:ext>
            </a:extLst>
          </p:cNvPr>
          <p:cNvSpPr/>
          <p:nvPr/>
        </p:nvSpPr>
        <p:spPr>
          <a:xfrm>
            <a:off x="266891" y="1269527"/>
            <a:ext cx="8237029"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3200" b="1" i="1" u="none" strike="noStrike" kern="1200" cap="none" spc="0" normalizeH="0" baseline="0" noProof="0" dirty="0">
                <a:ln>
                  <a:noFill/>
                </a:ln>
                <a:solidFill>
                  <a:srgbClr val="500000"/>
                </a:solidFill>
                <a:effectLst/>
                <a:uLnTx/>
                <a:uFillTx/>
                <a:latin typeface="Open Sans" panose="020B0606030504020204" pitchFamily="34" charset="0"/>
                <a:ea typeface="Open Sans" panose="020B0606030504020204" pitchFamily="34" charset="0"/>
                <a:cs typeface="Open Sans" panose="020B0606030504020204" pitchFamily="34" charset="0"/>
              </a:rPr>
              <a:t>Graduating great citizens prepared to passionately pursue their purpose</a:t>
            </a:r>
            <a:endParaRPr kumimoji="0" lang="en-US" sz="3200" b="0" i="0" u="none" strike="noStrike" kern="1200" cap="none" spc="0" normalizeH="0" baseline="0" noProof="0" dirty="0">
              <a:ln>
                <a:noFill/>
              </a:ln>
              <a:solidFill>
                <a:srgbClr val="50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981FA928-08AB-40A1-8C0B-F2FCD67501FC}"/>
              </a:ext>
            </a:extLst>
          </p:cNvPr>
          <p:cNvPicPr>
            <a:picLocks noChangeAspect="1"/>
          </p:cNvPicPr>
          <p:nvPr/>
        </p:nvPicPr>
        <p:blipFill>
          <a:blip r:embed="rId4"/>
          <a:stretch>
            <a:fillRect/>
          </a:stretch>
        </p:blipFill>
        <p:spPr>
          <a:xfrm>
            <a:off x="8768637" y="1485610"/>
            <a:ext cx="3156472" cy="4699461"/>
          </a:xfrm>
          <a:prstGeom prst="rect">
            <a:avLst/>
          </a:prstGeom>
        </p:spPr>
      </p:pic>
      <p:sp>
        <p:nvSpPr>
          <p:cNvPr id="4" name="Slide Number Placeholder 3">
            <a:extLst>
              <a:ext uri="{FF2B5EF4-FFF2-40B4-BE49-F238E27FC236}">
                <a16:creationId xmlns:a16="http://schemas.microsoft.com/office/drawing/2014/main" id="{5F6D6CCA-DAEF-AD04-F217-DA03BDCDA19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8FB8FF-E84C-EC49-87A9-5C830135652C}" type="slidenum">
              <a:rPr kumimoji="0" lang="en-US" sz="11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696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102" name="Subheader 2"/>
          <p:cNvSpPr txBox="1"/>
          <p:nvPr/>
        </p:nvSpPr>
        <p:spPr>
          <a:xfrm>
            <a:off x="600590" y="5550175"/>
            <a:ext cx="5912925" cy="45033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B6B6B6"/>
              </a:buClr>
              <a:buSzPts val="1600"/>
              <a:buFont typeface="Arial"/>
              <a:buNone/>
              <a:tabLst/>
              <a:defRPr/>
            </a:pPr>
            <a:r>
              <a:rPr kumimoji="0" lang="en-US" sz="1800" b="1" i="0" u="none" strike="noStrike" kern="0" cap="none" spc="0" normalizeH="0" baseline="0" noProof="0" dirty="0">
                <a:ln>
                  <a:noFill/>
                </a:ln>
                <a:solidFill>
                  <a:srgbClr val="500000"/>
                </a:solidFill>
                <a:effectLst/>
                <a:uLnTx/>
                <a:uFillTx/>
                <a:latin typeface="Arial Black"/>
                <a:ea typeface="Arial Black"/>
                <a:cs typeface="Arial Black"/>
                <a:sym typeface="Arial Black"/>
              </a:rPr>
              <a:t>TEXAS A&amp;M MARITIME ACADEMY </a:t>
            </a:r>
          </a:p>
          <a:p>
            <a:pPr marL="0" marR="0" lvl="0" indent="0" algn="l" defTabSz="914400" rtl="0" eaLnBrk="1" fontAlgn="auto" latinLnBrk="0" hangingPunct="1">
              <a:lnSpc>
                <a:spcPct val="100000"/>
              </a:lnSpc>
              <a:spcBef>
                <a:spcPts val="0"/>
              </a:spcBef>
              <a:spcAft>
                <a:spcPts val="0"/>
              </a:spcAft>
              <a:buClr>
                <a:srgbClr val="B6B6B6"/>
              </a:buClr>
              <a:buSzPts val="1600"/>
              <a:buFont typeface="Arial"/>
              <a:buNone/>
              <a:tabLst/>
              <a:defRPr/>
            </a:pPr>
            <a:r>
              <a:rPr kumimoji="0" lang="en-US" sz="1800" b="1" i="0" u="none" strike="noStrike" kern="0" cap="none" spc="0" normalizeH="0" baseline="0" noProof="0" dirty="0">
                <a:ln>
                  <a:noFill/>
                </a:ln>
                <a:solidFill>
                  <a:srgbClr val="500000"/>
                </a:solidFill>
                <a:effectLst/>
                <a:uLnTx/>
                <a:uFillTx/>
                <a:latin typeface="Arial Black"/>
                <a:ea typeface="Arial Black"/>
                <a:cs typeface="Arial Black"/>
                <a:sym typeface="Arial Black"/>
              </a:rPr>
              <a:t>EXCEPTIONAL ITEM REQUEST:</a:t>
            </a:r>
          </a:p>
          <a:p>
            <a:pPr marL="0" marR="0" lvl="0" indent="0" algn="l" defTabSz="914400" rtl="0" eaLnBrk="1" fontAlgn="auto" latinLnBrk="0" hangingPunct="1">
              <a:lnSpc>
                <a:spcPct val="100000"/>
              </a:lnSpc>
              <a:spcBef>
                <a:spcPts val="0"/>
              </a:spcBef>
              <a:spcAft>
                <a:spcPts val="0"/>
              </a:spcAft>
              <a:buClr>
                <a:srgbClr val="B6B6B6"/>
              </a:buClr>
              <a:buSzPts val="1600"/>
              <a:buFont typeface="Arial"/>
              <a:buNone/>
              <a:tabLst/>
              <a:defRPr/>
            </a:pPr>
            <a:r>
              <a:rPr kumimoji="0" lang="en-US" sz="2000" b="0" i="0" u="none" strike="noStrike" kern="0" cap="none" spc="0" normalizeH="0" baseline="0" noProof="0" dirty="0">
                <a:ln>
                  <a:noFill/>
                </a:ln>
                <a:solidFill>
                  <a:srgbClr val="500000"/>
                </a:solidFill>
                <a:effectLst/>
                <a:uLnTx/>
                <a:uFillTx/>
                <a:latin typeface="Arial"/>
                <a:cs typeface="Arial"/>
                <a:sym typeface="Arial"/>
              </a:rPr>
              <a:t>$16 million over 2 years ($8 million annually)</a:t>
            </a:r>
            <a:endParaRPr kumimoji="0" sz="2000" b="0" i="0" u="none" strike="noStrike" kern="0" cap="none" spc="0" normalizeH="0" baseline="0" noProof="0" dirty="0">
              <a:ln>
                <a:noFill/>
              </a:ln>
              <a:solidFill>
                <a:srgbClr val="500000"/>
              </a:solidFill>
              <a:effectLst/>
              <a:uLnTx/>
              <a:uFillTx/>
              <a:latin typeface="Arial"/>
              <a:cs typeface="Arial"/>
              <a:sym typeface="Arial"/>
            </a:endParaRPr>
          </a:p>
        </p:txBody>
      </p:sp>
      <p:sp>
        <p:nvSpPr>
          <p:cNvPr id="2" name="Slide Header">
            <a:extLst>
              <a:ext uri="{FF2B5EF4-FFF2-40B4-BE49-F238E27FC236}">
                <a16:creationId xmlns:a16="http://schemas.microsoft.com/office/drawing/2014/main" id="{DE0BAAA4-C9B7-0F17-D5AC-BCF754EA8E7A}"/>
              </a:ext>
            </a:extLst>
          </p:cNvPr>
          <p:cNvSpPr txBox="1"/>
          <p:nvPr/>
        </p:nvSpPr>
        <p:spPr>
          <a:xfrm>
            <a:off x="540179" y="262381"/>
            <a:ext cx="9883981" cy="1247366"/>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5400"/>
              <a:buFont typeface="Arial Black"/>
              <a:buNone/>
              <a:tabLst/>
              <a:defRPr/>
            </a:pPr>
            <a:r>
              <a:rPr kumimoji="0" lang="en-US" sz="4200" b="1" i="1" u="none" strike="noStrike" kern="0" cap="none" spc="0" normalizeH="0" baseline="0" noProof="0" dirty="0">
                <a:ln>
                  <a:noFill/>
                </a:ln>
                <a:solidFill>
                  <a:srgbClr val="500000"/>
                </a:solidFill>
                <a:effectLst/>
                <a:uLnTx/>
                <a:uFillTx/>
                <a:latin typeface="Arial Black"/>
                <a:ea typeface="Arial Black"/>
                <a:cs typeface="Arial Black"/>
                <a:sym typeface="Arial Black"/>
              </a:rPr>
              <a:t>Supporting the Texas Workforce</a:t>
            </a:r>
            <a:endParaRPr kumimoji="0" lang="en-US" sz="4200" b="0" i="0" u="none" strike="noStrike" kern="0" cap="none" spc="0" normalizeH="0" baseline="0" noProof="0" dirty="0">
              <a:ln>
                <a:noFill/>
              </a:ln>
              <a:solidFill>
                <a:srgbClr val="5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2F02EFDD-D4E6-DACF-0C40-0DC7BECA9A86}"/>
              </a:ext>
            </a:extLst>
          </p:cNvPr>
          <p:cNvGrpSpPr/>
          <p:nvPr/>
        </p:nvGrpSpPr>
        <p:grpSpPr>
          <a:xfrm>
            <a:off x="702191" y="1809803"/>
            <a:ext cx="5500140" cy="3620019"/>
            <a:chOff x="5361135" y="1886002"/>
            <a:chExt cx="5500140" cy="3865114"/>
          </a:xfrm>
        </p:grpSpPr>
        <p:sp>
          <p:nvSpPr>
            <p:cNvPr id="6" name="Maroon Shadow Box">
              <a:extLst>
                <a:ext uri="{FF2B5EF4-FFF2-40B4-BE49-F238E27FC236}">
                  <a16:creationId xmlns:a16="http://schemas.microsoft.com/office/drawing/2014/main" id="{49208CC2-03BB-FA2F-98AD-6D600B7A74ED}"/>
                </a:ext>
              </a:extLst>
            </p:cNvPr>
            <p:cNvSpPr/>
            <p:nvPr/>
          </p:nvSpPr>
          <p:spPr>
            <a:xfrm>
              <a:off x="5467465" y="1992332"/>
              <a:ext cx="5393810" cy="3758784"/>
            </a:xfrm>
            <a:prstGeom prst="rect">
              <a:avLst/>
            </a:prstGeom>
            <a:solidFill>
              <a:srgbClr val="5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00000"/>
                </a:solidFill>
                <a:effectLst/>
                <a:uLnTx/>
                <a:uFillTx/>
                <a:latin typeface="Arial"/>
                <a:ea typeface="+mn-ea"/>
                <a:cs typeface="+mn-cs"/>
                <a:sym typeface="Arial"/>
              </a:endParaRPr>
            </a:p>
          </p:txBody>
        </p:sp>
        <p:pic>
          <p:nvPicPr>
            <p:cNvPr id="7" name="Picture">
              <a:extLst>
                <a:ext uri="{FF2B5EF4-FFF2-40B4-BE49-F238E27FC236}">
                  <a16:creationId xmlns:a16="http://schemas.microsoft.com/office/drawing/2014/main" id="{F361CC3A-627F-1BDF-B86C-2F8E0C48FE1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361135" y="1886002"/>
              <a:ext cx="5393810" cy="3720577"/>
            </a:xfrm>
            <a:prstGeom prst="rect">
              <a:avLst/>
            </a:prstGeom>
            <a:noFill/>
            <a:ln>
              <a:noFill/>
            </a:ln>
          </p:spPr>
        </p:pic>
      </p:grpSp>
      <p:sp>
        <p:nvSpPr>
          <p:cNvPr id="16" name="Text Box">
            <a:extLst>
              <a:ext uri="{FF2B5EF4-FFF2-40B4-BE49-F238E27FC236}">
                <a16:creationId xmlns:a16="http://schemas.microsoft.com/office/drawing/2014/main" id="{B55AF207-2F1B-D288-2CD8-C6B25BE14506}"/>
              </a:ext>
            </a:extLst>
          </p:cNvPr>
          <p:cNvSpPr txBox="1"/>
          <p:nvPr/>
        </p:nvSpPr>
        <p:spPr>
          <a:xfrm>
            <a:off x="7292372" y="1748843"/>
            <a:ext cx="4065895" cy="42133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00000"/>
              </a:buClr>
              <a:buSzPts val="2200"/>
              <a:buFont typeface="Arial"/>
              <a:buNone/>
              <a:tabLst/>
              <a:defRPr/>
            </a:pPr>
            <a:r>
              <a:rPr kumimoji="0" lang="en-US" sz="2100" b="0" i="0" u="none" strike="noStrike" kern="0" cap="none" spc="0" normalizeH="0" baseline="0" noProof="0" dirty="0">
                <a:ln>
                  <a:noFill/>
                </a:ln>
                <a:solidFill>
                  <a:srgbClr val="500000"/>
                </a:solidFill>
                <a:effectLst/>
                <a:uLnTx/>
                <a:uFillTx/>
                <a:latin typeface="Arial"/>
                <a:ea typeface="Arial"/>
                <a:cs typeface="Arial"/>
                <a:sym typeface="Arial"/>
              </a:rPr>
              <a:t>Texas ports support 25% of Texas GDP</a:t>
            </a:r>
            <a:endParaRPr kumimoji="0" sz="2100" b="1" i="0" u="none" strike="noStrike" kern="0" cap="none" spc="0" normalizeH="0" baseline="0" noProof="0" dirty="0">
              <a:ln>
                <a:noFill/>
              </a:ln>
              <a:solidFill>
                <a:srgbClr val="500000"/>
              </a:solidFill>
              <a:effectLst/>
              <a:uLnTx/>
              <a:uFillTx/>
              <a:latin typeface="Calibri"/>
              <a:ea typeface="Calibri"/>
              <a:cs typeface="Calibri"/>
              <a:sym typeface="Calibri"/>
            </a:endParaRPr>
          </a:p>
        </p:txBody>
      </p:sp>
      <p:sp>
        <p:nvSpPr>
          <p:cNvPr id="4" name="Text Box">
            <a:extLst>
              <a:ext uri="{FF2B5EF4-FFF2-40B4-BE49-F238E27FC236}">
                <a16:creationId xmlns:a16="http://schemas.microsoft.com/office/drawing/2014/main" id="{6B9C5E35-5639-B547-CAD0-E5CF63B37D5E}"/>
              </a:ext>
            </a:extLst>
          </p:cNvPr>
          <p:cNvSpPr txBox="1"/>
          <p:nvPr/>
        </p:nvSpPr>
        <p:spPr>
          <a:xfrm>
            <a:off x="7292372" y="3698086"/>
            <a:ext cx="4687687" cy="42133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00000"/>
              </a:buClr>
              <a:buSzPts val="2200"/>
              <a:buFont typeface="Arial"/>
              <a:buNone/>
              <a:tabLst/>
              <a:defRPr/>
            </a:pPr>
            <a:r>
              <a:rPr kumimoji="0" lang="en-US" sz="2100" b="0" i="0" u="none" strike="noStrike" kern="0" cap="none" spc="0" normalizeH="0" baseline="0" noProof="0" dirty="0">
                <a:ln>
                  <a:noFill/>
                </a:ln>
                <a:solidFill>
                  <a:srgbClr val="500000"/>
                </a:solidFill>
                <a:effectLst/>
                <a:uLnTx/>
                <a:uFillTx/>
                <a:latin typeface="Arial"/>
                <a:ea typeface="Arial"/>
                <a:cs typeface="Arial"/>
                <a:sym typeface="Arial"/>
              </a:rPr>
              <a:t>Texas A&amp;M is the only source of specialized graduates to serve as officers on commercial ships in the Gulf Coast Region.</a:t>
            </a:r>
            <a:endParaRPr kumimoji="0" sz="2100" b="1" i="0" u="none" strike="noStrike" kern="0" cap="none" spc="0" normalizeH="0" baseline="0" noProof="0" dirty="0">
              <a:ln>
                <a:noFill/>
              </a:ln>
              <a:solidFill>
                <a:srgbClr val="500000"/>
              </a:solidFill>
              <a:effectLst/>
              <a:uLnTx/>
              <a:uFillTx/>
              <a:latin typeface="Calibri"/>
              <a:ea typeface="Calibri"/>
              <a:cs typeface="Calibri"/>
              <a:sym typeface="Calibri"/>
            </a:endParaRPr>
          </a:p>
        </p:txBody>
      </p:sp>
      <p:sp>
        <p:nvSpPr>
          <p:cNvPr id="8" name="Text Box">
            <a:extLst>
              <a:ext uri="{FF2B5EF4-FFF2-40B4-BE49-F238E27FC236}">
                <a16:creationId xmlns:a16="http://schemas.microsoft.com/office/drawing/2014/main" id="{C841EE97-556D-5F40-8D88-831BEDAC1F0C}"/>
              </a:ext>
            </a:extLst>
          </p:cNvPr>
          <p:cNvSpPr txBox="1"/>
          <p:nvPr/>
        </p:nvSpPr>
        <p:spPr>
          <a:xfrm>
            <a:off x="7292372" y="2724515"/>
            <a:ext cx="5163175" cy="42133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00000"/>
              </a:buClr>
              <a:buSzPts val="2200"/>
              <a:buFont typeface="Arial"/>
              <a:buNone/>
              <a:tabLst/>
              <a:defRPr/>
            </a:pPr>
            <a:r>
              <a:rPr kumimoji="0" lang="en-US" sz="2100" b="0" i="0" u="none" strike="noStrike" kern="0" cap="none" spc="0" normalizeH="0" baseline="0" noProof="0" dirty="0">
                <a:ln>
                  <a:noFill/>
                </a:ln>
                <a:solidFill>
                  <a:srgbClr val="500000"/>
                </a:solidFill>
                <a:effectLst/>
                <a:uLnTx/>
                <a:uFillTx/>
                <a:latin typeface="Arial"/>
                <a:ea typeface="Arial"/>
                <a:cs typeface="Arial"/>
                <a:sym typeface="Arial"/>
              </a:rPr>
              <a:t>Companies seek to hire over 1,000 of these graduates in Texas this year.</a:t>
            </a:r>
            <a:endParaRPr kumimoji="0" sz="2100" b="1" i="0" u="none" strike="noStrike" kern="0" cap="none" spc="0" normalizeH="0" baseline="0" noProof="0" dirty="0">
              <a:ln>
                <a:noFill/>
              </a:ln>
              <a:solidFill>
                <a:srgbClr val="500000"/>
              </a:solidFill>
              <a:effectLst/>
              <a:uLnTx/>
              <a:uFillTx/>
              <a:latin typeface="Calibri"/>
              <a:ea typeface="Calibri"/>
              <a:cs typeface="Calibri"/>
              <a:sym typeface="Calibri"/>
            </a:endParaRPr>
          </a:p>
        </p:txBody>
      </p:sp>
      <p:sp>
        <p:nvSpPr>
          <p:cNvPr id="9" name="Text Box">
            <a:extLst>
              <a:ext uri="{FF2B5EF4-FFF2-40B4-BE49-F238E27FC236}">
                <a16:creationId xmlns:a16="http://schemas.microsoft.com/office/drawing/2014/main" id="{A1DA4889-6C38-6E60-83B6-B3B452AD17AE}"/>
              </a:ext>
            </a:extLst>
          </p:cNvPr>
          <p:cNvSpPr txBox="1"/>
          <p:nvPr/>
        </p:nvSpPr>
        <p:spPr>
          <a:xfrm>
            <a:off x="7292372" y="5128296"/>
            <a:ext cx="4687687" cy="42133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500000"/>
              </a:buClr>
              <a:buSzPts val="2200"/>
              <a:buFont typeface="Arial"/>
              <a:buNone/>
              <a:tabLst/>
              <a:defRPr/>
            </a:pPr>
            <a:r>
              <a:rPr kumimoji="0" lang="en-US" sz="2100" b="1" i="0" u="none" strike="noStrike" kern="0" cap="none" spc="0" normalizeH="0" baseline="0" noProof="0" dirty="0">
                <a:ln>
                  <a:noFill/>
                </a:ln>
                <a:solidFill>
                  <a:srgbClr val="500000"/>
                </a:solidFill>
                <a:effectLst/>
                <a:uLnTx/>
                <a:uFillTx/>
                <a:latin typeface="Arial"/>
                <a:ea typeface="Calibri"/>
                <a:cs typeface="Arial"/>
                <a:sym typeface="Arial"/>
              </a:rPr>
              <a:t>High cost to students deters entry into the program. Costs will double with the arrival of the TS Lone Star State in late 2025.</a:t>
            </a:r>
            <a:endParaRPr kumimoji="0" sz="2100" b="1" i="0" u="none" strike="noStrike" kern="0" cap="none" spc="0" normalizeH="0" baseline="0" noProof="0" dirty="0">
              <a:ln>
                <a:noFill/>
              </a:ln>
              <a:solidFill>
                <a:srgbClr val="500000"/>
              </a:solidFill>
              <a:effectLst/>
              <a:uLnTx/>
              <a:uFillTx/>
              <a:latin typeface="Calibri"/>
              <a:ea typeface="Calibri"/>
              <a:cs typeface="Calibri"/>
              <a:sym typeface="Calibri"/>
            </a:endParaRPr>
          </a:p>
        </p:txBody>
      </p:sp>
      <p:pic>
        <p:nvPicPr>
          <p:cNvPr id="13" name="Picture 12" descr="A large ship in the water&#10;&#10;Description automatically generated">
            <a:extLst>
              <a:ext uri="{FF2B5EF4-FFF2-40B4-BE49-F238E27FC236}">
                <a16:creationId xmlns:a16="http://schemas.microsoft.com/office/drawing/2014/main" id="{6AF546A5-8578-9DB8-AD11-94CD891BFF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a:stretch/>
        </p:blipFill>
        <p:spPr>
          <a:xfrm>
            <a:off x="702191" y="1809803"/>
            <a:ext cx="5393809" cy="3484647"/>
          </a:xfrm>
          <a:prstGeom prst="rect">
            <a:avLst/>
          </a:prstGeom>
        </p:spPr>
      </p:pic>
      <p:pic>
        <p:nvPicPr>
          <p:cNvPr id="14" name="Picture 13" descr="A logo of a university&#10;&#10;Description automatically generated">
            <a:extLst>
              <a:ext uri="{FF2B5EF4-FFF2-40B4-BE49-F238E27FC236}">
                <a16:creationId xmlns:a16="http://schemas.microsoft.com/office/drawing/2014/main" id="{006CC64E-6DC7-9C20-FEB2-288A0AAEE5F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704576" y="298924"/>
            <a:ext cx="1139560" cy="1139560"/>
          </a:xfrm>
          <a:prstGeom prst="ellipse">
            <a:avLst/>
          </a:prstGeom>
        </p:spPr>
      </p:pic>
      <p:pic>
        <p:nvPicPr>
          <p:cNvPr id="15" name="Picture 14">
            <a:extLst>
              <a:ext uri="{FF2B5EF4-FFF2-40B4-BE49-F238E27FC236}">
                <a16:creationId xmlns:a16="http://schemas.microsoft.com/office/drawing/2014/main" id="{CDB18A2A-F236-CCFA-F0B7-8B042A9D46F9}"/>
              </a:ext>
            </a:extLst>
          </p:cNvPr>
          <p:cNvPicPr>
            <a:picLocks noChangeAspect="1"/>
          </p:cNvPicPr>
          <p:nvPr/>
        </p:nvPicPr>
        <p:blipFill>
          <a:blip r:embed="rId6"/>
          <a:stretch>
            <a:fillRect/>
          </a:stretch>
        </p:blipFill>
        <p:spPr>
          <a:xfrm>
            <a:off x="6452976" y="1734455"/>
            <a:ext cx="777693" cy="777693"/>
          </a:xfrm>
          <a:prstGeom prst="rect">
            <a:avLst/>
          </a:prstGeom>
        </p:spPr>
      </p:pic>
      <p:pic>
        <p:nvPicPr>
          <p:cNvPr id="18" name="Picture 17">
            <a:extLst>
              <a:ext uri="{FF2B5EF4-FFF2-40B4-BE49-F238E27FC236}">
                <a16:creationId xmlns:a16="http://schemas.microsoft.com/office/drawing/2014/main" id="{77C1513C-6228-17EE-517B-3C9ECB995939}"/>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564595" y="3802179"/>
            <a:ext cx="571935" cy="777693"/>
          </a:xfrm>
          <a:prstGeom prst="rect">
            <a:avLst/>
          </a:prstGeom>
        </p:spPr>
      </p:pic>
      <p:pic>
        <p:nvPicPr>
          <p:cNvPr id="19" name="Picture 18">
            <a:extLst>
              <a:ext uri="{FF2B5EF4-FFF2-40B4-BE49-F238E27FC236}">
                <a16:creationId xmlns:a16="http://schemas.microsoft.com/office/drawing/2014/main" id="{E006F0AA-80A3-FBC5-0B4C-FFFC17946F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52976" y="5184557"/>
            <a:ext cx="844403" cy="730144"/>
          </a:xfrm>
          <a:prstGeom prst="rect">
            <a:avLst/>
          </a:prstGeom>
        </p:spPr>
      </p:pic>
      <p:pic>
        <p:nvPicPr>
          <p:cNvPr id="20" name="Picture 19">
            <a:extLst>
              <a:ext uri="{FF2B5EF4-FFF2-40B4-BE49-F238E27FC236}">
                <a16:creationId xmlns:a16="http://schemas.microsoft.com/office/drawing/2014/main" id="{48C2109D-2F96-5067-E4AD-111601AA2C08}"/>
              </a:ext>
            </a:extLst>
          </p:cNvPr>
          <p:cNvPicPr>
            <a:picLocks noChangeAspect="1"/>
          </p:cNvPicPr>
          <p:nvPr/>
        </p:nvPicPr>
        <p:blipFill>
          <a:blip r:embed="rId9"/>
          <a:stretch>
            <a:fillRect/>
          </a:stretch>
        </p:blipFill>
        <p:spPr>
          <a:xfrm>
            <a:off x="6452975" y="2724515"/>
            <a:ext cx="777694" cy="777694"/>
          </a:xfrm>
          <a:prstGeom prst="rect">
            <a:avLst/>
          </a:prstGeom>
        </p:spPr>
      </p:pic>
      <p:sp>
        <p:nvSpPr>
          <p:cNvPr id="3" name="TextBox 2">
            <a:extLst>
              <a:ext uri="{FF2B5EF4-FFF2-40B4-BE49-F238E27FC236}">
                <a16:creationId xmlns:a16="http://schemas.microsoft.com/office/drawing/2014/main" id="{5A7BBE6E-E4BD-DCBC-D6E6-0AB81C78A597}"/>
              </a:ext>
            </a:extLst>
          </p:cNvPr>
          <p:cNvSpPr txBox="1"/>
          <p:nvPr/>
        </p:nvSpPr>
        <p:spPr>
          <a:xfrm>
            <a:off x="11667744" y="6462944"/>
            <a:ext cx="2993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6</a:t>
            </a:r>
          </a:p>
        </p:txBody>
      </p:sp>
    </p:spTree>
    <p:extLst>
      <p:ext uri="{BB962C8B-B14F-4D97-AF65-F5344CB8AC3E}">
        <p14:creationId xmlns:p14="http://schemas.microsoft.com/office/powerpoint/2010/main" val="4236595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800" dirty="0"/>
              <a:t>Wrap Up</a:t>
            </a:r>
          </a:p>
        </p:txBody>
      </p:sp>
    </p:spTree>
    <p:extLst>
      <p:ext uri="{BB962C8B-B14F-4D97-AF65-F5344CB8AC3E}">
        <p14:creationId xmlns:p14="http://schemas.microsoft.com/office/powerpoint/2010/main" val="2209043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Reality of the Job</a:t>
            </a:r>
          </a:p>
        </p:txBody>
      </p:sp>
      <p:pic>
        <p:nvPicPr>
          <p:cNvPr id="3074" name="Picture 2" descr="Frustrated - Free weather icons">
            <a:extLst>
              <a:ext uri="{FF2B5EF4-FFF2-40B4-BE49-F238E27FC236}">
                <a16:creationId xmlns:a16="http://schemas.microsoft.com/office/drawing/2014/main" id="{6B59EEDC-2AE1-4392-086E-6898B9A77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746" y="2824651"/>
            <a:ext cx="1056421" cy="10564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hess Piece Icon">
            <a:extLst>
              <a:ext uri="{FF2B5EF4-FFF2-40B4-BE49-F238E27FC236}">
                <a16:creationId xmlns:a16="http://schemas.microsoft.com/office/drawing/2014/main" id="{B0BA02E9-2CEB-DB7A-8E0A-2365229E4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4936" y="4146790"/>
            <a:ext cx="848037" cy="84803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low down - Free transportation icons">
            <a:extLst>
              <a:ext uri="{FF2B5EF4-FFF2-40B4-BE49-F238E27FC236}">
                <a16:creationId xmlns:a16="http://schemas.microsoft.com/office/drawing/2014/main" id="{B7F9BC41-0725-F70A-E5DD-39007DC22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632" y="1495209"/>
            <a:ext cx="1248649" cy="124864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uler - Free edit tools icons">
            <a:extLst>
              <a:ext uri="{FF2B5EF4-FFF2-40B4-BE49-F238E27FC236}">
                <a16:creationId xmlns:a16="http://schemas.microsoft.com/office/drawing/2014/main" id="{69C56AD0-2509-E928-E2DF-943C9B67B6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5917" r="33925"/>
          <a:stretch/>
        </p:blipFill>
        <p:spPr bwMode="auto">
          <a:xfrm rot="5400000">
            <a:off x="713971" y="5130213"/>
            <a:ext cx="353513" cy="117219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9088D5F-984A-3681-5A33-AD3E419240E9}"/>
              </a:ext>
            </a:extLst>
          </p:cNvPr>
          <p:cNvSpPr txBox="1"/>
          <p:nvPr/>
        </p:nvSpPr>
        <p:spPr>
          <a:xfrm>
            <a:off x="1705676" y="1873312"/>
            <a:ext cx="8402098" cy="492571"/>
          </a:xfrm>
          <a:prstGeom prst="rect">
            <a:avLst/>
          </a:prstGeom>
          <a:noFill/>
        </p:spPr>
        <p:txBody>
          <a:bodyPr wrap="square" rtlCol="0">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US" sz="26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Making policy is a slow, sometimes painful process.</a:t>
            </a:r>
          </a:p>
        </p:txBody>
      </p:sp>
      <p:sp>
        <p:nvSpPr>
          <p:cNvPr id="12" name="TextBox 11">
            <a:extLst>
              <a:ext uri="{FF2B5EF4-FFF2-40B4-BE49-F238E27FC236}">
                <a16:creationId xmlns:a16="http://schemas.microsoft.com/office/drawing/2014/main" id="{5CDF8992-0E72-4973-D352-A337F642569B}"/>
              </a:ext>
            </a:extLst>
          </p:cNvPr>
          <p:cNvSpPr txBox="1"/>
          <p:nvPr/>
        </p:nvSpPr>
        <p:spPr>
          <a:xfrm>
            <a:off x="1705677" y="3106640"/>
            <a:ext cx="9541877" cy="492571"/>
          </a:xfrm>
          <a:prstGeom prst="rect">
            <a:avLst/>
          </a:prstGeom>
          <a:noFill/>
        </p:spPr>
        <p:txBody>
          <a:bodyPr wrap="square" rtlCol="0">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US" sz="26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lots of cooks in the kitchen which can be frustrating. </a:t>
            </a:r>
          </a:p>
        </p:txBody>
      </p:sp>
      <p:sp>
        <p:nvSpPr>
          <p:cNvPr id="13" name="TextBox 12">
            <a:extLst>
              <a:ext uri="{FF2B5EF4-FFF2-40B4-BE49-F238E27FC236}">
                <a16:creationId xmlns:a16="http://schemas.microsoft.com/office/drawing/2014/main" id="{B0A16A55-5C26-F7E7-3F0E-ACE780242560}"/>
              </a:ext>
            </a:extLst>
          </p:cNvPr>
          <p:cNvSpPr txBox="1"/>
          <p:nvPr/>
        </p:nvSpPr>
        <p:spPr>
          <a:xfrm>
            <a:off x="1705678" y="4102275"/>
            <a:ext cx="9981386" cy="892809"/>
          </a:xfrm>
          <a:prstGeom prst="rect">
            <a:avLst/>
          </a:prstGeom>
          <a:noFill/>
        </p:spPr>
        <p:txBody>
          <a:bodyPr wrap="square" rtlCol="0">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US" sz="26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process is a giant chess game – you have to always be thinking about the next move. </a:t>
            </a:r>
          </a:p>
        </p:txBody>
      </p:sp>
      <p:sp>
        <p:nvSpPr>
          <p:cNvPr id="14" name="TextBox 13">
            <a:extLst>
              <a:ext uri="{FF2B5EF4-FFF2-40B4-BE49-F238E27FC236}">
                <a16:creationId xmlns:a16="http://schemas.microsoft.com/office/drawing/2014/main" id="{0BF765AE-5C12-C7EE-477E-62331296049A}"/>
              </a:ext>
            </a:extLst>
          </p:cNvPr>
          <p:cNvSpPr txBox="1"/>
          <p:nvPr/>
        </p:nvSpPr>
        <p:spPr>
          <a:xfrm>
            <a:off x="1705678" y="5400620"/>
            <a:ext cx="8402098" cy="492571"/>
          </a:xfrm>
          <a:prstGeom prst="rect">
            <a:avLst/>
          </a:prstGeom>
          <a:noFill/>
        </p:spPr>
        <p:txBody>
          <a:bodyPr wrap="square" rtlCol="0">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US" sz="2601"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Sometimes you to make incremental changes. </a:t>
            </a:r>
          </a:p>
        </p:txBody>
      </p:sp>
    </p:spTree>
    <p:extLst>
      <p:ext uri="{BB962C8B-B14F-4D97-AF65-F5344CB8AC3E}">
        <p14:creationId xmlns:p14="http://schemas.microsoft.com/office/powerpoint/2010/main" val="353503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56948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TAMUS Government Relations</a:t>
            </a:r>
          </a:p>
        </p:txBody>
      </p:sp>
      <p:sp>
        <p:nvSpPr>
          <p:cNvPr id="3" name="Content Placeholder 2"/>
          <p:cNvSpPr>
            <a:spLocks noGrp="1"/>
          </p:cNvSpPr>
          <p:nvPr>
            <p:ph idx="1"/>
          </p:nvPr>
        </p:nvSpPr>
        <p:spPr>
          <a:xfrm>
            <a:off x="643466" y="1678466"/>
            <a:ext cx="5300071" cy="4647321"/>
          </a:xfrm>
        </p:spPr>
        <p:txBody>
          <a:bodyPr>
            <a:normAutofit lnSpcReduction="10000"/>
          </a:bodyPr>
          <a:lstStyle/>
          <a:p>
            <a:r>
              <a:rPr lang="en-US" dirty="0">
                <a:solidFill>
                  <a:schemeClr val="tx1"/>
                </a:solidFill>
              </a:rPr>
              <a:t>11 Institutions </a:t>
            </a:r>
          </a:p>
          <a:p>
            <a:r>
              <a:rPr lang="en-US" dirty="0">
                <a:solidFill>
                  <a:schemeClr val="tx1"/>
                </a:solidFill>
              </a:rPr>
              <a:t>8 State Agencies</a:t>
            </a:r>
          </a:p>
          <a:p>
            <a:endParaRPr lang="en-US" dirty="0">
              <a:solidFill>
                <a:schemeClr val="tx1"/>
              </a:solidFill>
            </a:endParaRPr>
          </a:p>
          <a:p>
            <a:r>
              <a:rPr lang="en-US" dirty="0">
                <a:solidFill>
                  <a:schemeClr val="tx1"/>
                </a:solidFill>
              </a:rPr>
              <a:t>Represented By: </a:t>
            </a:r>
          </a:p>
          <a:p>
            <a:pPr marL="457200" indent="-457200">
              <a:buFont typeface="Arial" panose="020B0604020202020204" pitchFamily="34" charset="0"/>
              <a:buChar char="•"/>
            </a:pPr>
            <a:r>
              <a:rPr lang="en-US" dirty="0">
                <a:solidFill>
                  <a:schemeClr val="tx1"/>
                </a:solidFill>
              </a:rPr>
              <a:t>15-member state relations team</a:t>
            </a:r>
          </a:p>
          <a:p>
            <a:pPr marL="457200" indent="-457200">
              <a:buFont typeface="Arial" panose="020B0604020202020204" pitchFamily="34" charset="0"/>
              <a:buChar char="•"/>
            </a:pPr>
            <a:r>
              <a:rPr lang="en-US" dirty="0">
                <a:solidFill>
                  <a:schemeClr val="tx1"/>
                </a:solidFill>
              </a:rPr>
              <a:t>6-member federal relations team</a:t>
            </a:r>
          </a:p>
          <a:p>
            <a:r>
              <a:rPr lang="en-US" dirty="0">
                <a:solidFill>
                  <a:schemeClr val="tx1"/>
                </a:solidFill>
              </a:rPr>
              <a:t> </a:t>
            </a:r>
          </a:p>
        </p:txBody>
      </p:sp>
      <p:pic>
        <p:nvPicPr>
          <p:cNvPr id="4" name="Picture 3">
            <a:extLst>
              <a:ext uri="{FF2B5EF4-FFF2-40B4-BE49-F238E27FC236}">
                <a16:creationId xmlns:a16="http://schemas.microsoft.com/office/drawing/2014/main" id="{B63D0194-C554-07B4-8EB6-FA9929C697B0}"/>
              </a:ext>
            </a:extLst>
          </p:cNvPr>
          <p:cNvPicPr>
            <a:picLocks noChangeAspect="1"/>
          </p:cNvPicPr>
          <p:nvPr/>
        </p:nvPicPr>
        <p:blipFill rotWithShape="1">
          <a:blip r:embed="rId3"/>
          <a:srcRect l="21924" t="20492" r="19970" b="6577"/>
          <a:stretch/>
        </p:blipFill>
        <p:spPr>
          <a:xfrm>
            <a:off x="5373157" y="1244601"/>
            <a:ext cx="6175377" cy="5167282"/>
          </a:xfrm>
          <a:prstGeom prst="rect">
            <a:avLst/>
          </a:prstGeom>
        </p:spPr>
      </p:pic>
    </p:spTree>
    <p:extLst>
      <p:ext uri="{BB962C8B-B14F-4D97-AF65-F5344CB8AC3E}">
        <p14:creationId xmlns:p14="http://schemas.microsoft.com/office/powerpoint/2010/main" val="132643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BE3ECA64-4344-DB78-300E-CB5A336C34B1}"/>
              </a:ext>
            </a:extLst>
          </p:cNvPr>
          <p:cNvSpPr/>
          <p:nvPr/>
        </p:nvSpPr>
        <p:spPr>
          <a:xfrm>
            <a:off x="7738930" y="5181968"/>
            <a:ext cx="2743482" cy="1656391"/>
          </a:xfrm>
          <a:prstGeom prst="rect">
            <a:avLst/>
          </a:prstGeom>
          <a:solidFill>
            <a:schemeClr val="bg1"/>
          </a:solidFill>
          <a:ln w="28575">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normAutofit/>
          </a:bodyPr>
          <a:lstStyle/>
          <a:p>
            <a:r>
              <a:rPr lang="en-US" sz="4500" dirty="0"/>
              <a:t>TAMU Government Relations</a:t>
            </a:r>
          </a:p>
        </p:txBody>
      </p:sp>
      <p:pic>
        <p:nvPicPr>
          <p:cNvPr id="7" name="Picture 38" descr="Texas A&amp;M Engineering Experiment Station Logos">
            <a:extLst>
              <a:ext uri="{FF2B5EF4-FFF2-40B4-BE49-F238E27FC236}">
                <a16:creationId xmlns:a16="http://schemas.microsoft.com/office/drawing/2014/main" id="{193DD1BF-E110-F7D4-5FB9-4F871E5DC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3245" y="3458053"/>
            <a:ext cx="1305467" cy="7472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0" descr="Logo Usage | TEEX.ORG">
            <a:extLst>
              <a:ext uri="{FF2B5EF4-FFF2-40B4-BE49-F238E27FC236}">
                <a16:creationId xmlns:a16="http://schemas.microsoft.com/office/drawing/2014/main" id="{4AFF727B-6E2D-FD75-45DD-A6DCCFDA7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9815" y="2668182"/>
            <a:ext cx="1132329" cy="7096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2" descr="Communications — Texas A&amp;M Transportation Institute">
            <a:extLst>
              <a:ext uri="{FF2B5EF4-FFF2-40B4-BE49-F238E27FC236}">
                <a16:creationId xmlns:a16="http://schemas.microsoft.com/office/drawing/2014/main" id="{D7AA852F-1FC6-F6BB-5648-CD6606CCAE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8446" y="4493651"/>
            <a:ext cx="1729825" cy="331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4" descr="Texas A&amp;M University College of Engineering Logos">
            <a:extLst>
              <a:ext uri="{FF2B5EF4-FFF2-40B4-BE49-F238E27FC236}">
                <a16:creationId xmlns:a16="http://schemas.microsoft.com/office/drawing/2014/main" id="{30834AF3-13D8-43C9-3406-80734D6589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1006" y="1633010"/>
            <a:ext cx="2264703" cy="5763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6" descr="Texas A&amp;M AgriLife Extension Service - Wikipedia">
            <a:extLst>
              <a:ext uri="{FF2B5EF4-FFF2-40B4-BE49-F238E27FC236}">
                <a16:creationId xmlns:a16="http://schemas.microsoft.com/office/drawing/2014/main" id="{26603E47-AFEA-8132-63AD-65C5413FC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0611" y="2662759"/>
            <a:ext cx="1132330" cy="526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8" descr="Logo Downloads - Texas A&amp;M AgriLife">
            <a:extLst>
              <a:ext uri="{FF2B5EF4-FFF2-40B4-BE49-F238E27FC236}">
                <a16:creationId xmlns:a16="http://schemas.microsoft.com/office/drawing/2014/main" id="{66B5E121-CF06-4CAB-8D20-F1C3C82D45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99081" y="3735954"/>
            <a:ext cx="1318454" cy="7339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0" descr="TVMDLFINAL - Texas A&amp;M Veterinary Medical Diagnostic Laboratory">
            <a:extLst>
              <a:ext uri="{FF2B5EF4-FFF2-40B4-BE49-F238E27FC236}">
                <a16:creationId xmlns:a16="http://schemas.microsoft.com/office/drawing/2014/main" id="{C7DA181F-52D5-EAE8-7F86-EF0DDF2476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31689" y="4411584"/>
            <a:ext cx="1292872" cy="6756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2" descr="TFS WIRES">
            <a:extLst>
              <a:ext uri="{FF2B5EF4-FFF2-40B4-BE49-F238E27FC236}">
                <a16:creationId xmlns:a16="http://schemas.microsoft.com/office/drawing/2014/main" id="{47AAA93E-0CF5-C717-4071-58AAFAF255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4007" y="3286643"/>
            <a:ext cx="1838699" cy="410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4" descr="Logo Downloads - Texas A&amp;M AgriLife">
            <a:extLst>
              <a:ext uri="{FF2B5EF4-FFF2-40B4-BE49-F238E27FC236}">
                <a16:creationId xmlns:a16="http://schemas.microsoft.com/office/drawing/2014/main" id="{999EA5C2-D32B-3B07-6B0D-D92BF92433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8247" y="1458727"/>
            <a:ext cx="3137487" cy="103537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0F4BB72F-39FA-9726-651A-611918EC8820}"/>
              </a:ext>
            </a:extLst>
          </p:cNvPr>
          <p:cNvCxnSpPr/>
          <p:nvPr/>
        </p:nvCxnSpPr>
        <p:spPr>
          <a:xfrm>
            <a:off x="7738459" y="2297627"/>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095226-2AD2-3E21-2BA9-BC597482D18B}"/>
              </a:ext>
            </a:extLst>
          </p:cNvPr>
          <p:cNvSpPr/>
          <p:nvPr/>
        </p:nvSpPr>
        <p:spPr>
          <a:xfrm>
            <a:off x="6348448" y="1363973"/>
            <a:ext cx="2743482" cy="3723241"/>
          </a:xfrm>
          <a:prstGeom prst="rect">
            <a:avLst/>
          </a:prstGeom>
          <a:noFill/>
          <a:ln w="28575">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93B98AA-210C-0424-78A6-089DE6E47D23}"/>
              </a:ext>
            </a:extLst>
          </p:cNvPr>
          <p:cNvSpPr/>
          <p:nvPr/>
        </p:nvSpPr>
        <p:spPr>
          <a:xfrm>
            <a:off x="9291617" y="1363973"/>
            <a:ext cx="2743482" cy="3723241"/>
          </a:xfrm>
          <a:prstGeom prst="rect">
            <a:avLst/>
          </a:prstGeom>
          <a:noFill/>
          <a:ln w="28575">
            <a:solidFill>
              <a:srgbClr val="5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F7928EF7-E4ED-588D-61CA-D4C6A9BE3373}"/>
              </a:ext>
            </a:extLst>
          </p:cNvPr>
          <p:cNvCxnSpPr>
            <a:cxnSpLocks/>
          </p:cNvCxnSpPr>
          <p:nvPr/>
        </p:nvCxnSpPr>
        <p:spPr>
          <a:xfrm>
            <a:off x="6360506" y="2459758"/>
            <a:ext cx="2719365" cy="0"/>
          </a:xfrm>
          <a:prstGeom prst="line">
            <a:avLst/>
          </a:prstGeom>
          <a:ln w="28575">
            <a:solidFill>
              <a:srgbClr val="5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F3FA3A-5F00-E90A-BA9B-6F5CEA6DFF80}"/>
              </a:ext>
            </a:extLst>
          </p:cNvPr>
          <p:cNvCxnSpPr>
            <a:cxnSpLocks/>
          </p:cNvCxnSpPr>
          <p:nvPr/>
        </p:nvCxnSpPr>
        <p:spPr>
          <a:xfrm>
            <a:off x="9315734" y="2429043"/>
            <a:ext cx="2719365" cy="0"/>
          </a:xfrm>
          <a:prstGeom prst="line">
            <a:avLst/>
          </a:prstGeom>
          <a:ln w="28575">
            <a:solidFill>
              <a:srgbClr val="5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F1E08A-D4FB-B99A-11C4-8E2102B80109}"/>
              </a:ext>
            </a:extLst>
          </p:cNvPr>
          <p:cNvSpPr txBox="1"/>
          <p:nvPr/>
        </p:nvSpPr>
        <p:spPr>
          <a:xfrm>
            <a:off x="158891" y="1500056"/>
            <a:ext cx="1447060" cy="563897"/>
          </a:xfrm>
          <a:prstGeom prst="rect">
            <a:avLst/>
          </a:prstGeom>
          <a:solidFill>
            <a:srgbClr val="EEECE1">
              <a:lumMod val="90000"/>
            </a:srgbClr>
          </a:solidFill>
          <a:ln w="381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Jenny Jones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Vice Chancellor </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TAMUS</a:t>
            </a:r>
          </a:p>
        </p:txBody>
      </p:sp>
      <p:sp>
        <p:nvSpPr>
          <p:cNvPr id="22" name="TextBox 21">
            <a:extLst>
              <a:ext uri="{FF2B5EF4-FFF2-40B4-BE49-F238E27FC236}">
                <a16:creationId xmlns:a16="http://schemas.microsoft.com/office/drawing/2014/main" id="{8AAC731F-3F2C-EA63-DF43-9C3B3282604A}"/>
              </a:ext>
            </a:extLst>
          </p:cNvPr>
          <p:cNvSpPr txBox="1"/>
          <p:nvPr/>
        </p:nvSpPr>
        <p:spPr>
          <a:xfrm>
            <a:off x="1613295" y="2303634"/>
            <a:ext cx="2474413" cy="675623"/>
          </a:xfrm>
          <a:prstGeom prst="rect">
            <a:avLst/>
          </a:prstGeom>
          <a:solidFill>
            <a:srgbClr val="9BBB59">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Joe Cox</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Associate Vice Chancellor</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External Affairs &amp; Government Relations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AgriLife</a:t>
            </a:r>
          </a:p>
        </p:txBody>
      </p:sp>
      <p:sp>
        <p:nvSpPr>
          <p:cNvPr id="23" name="TextBox 22">
            <a:extLst>
              <a:ext uri="{FF2B5EF4-FFF2-40B4-BE49-F238E27FC236}">
                <a16:creationId xmlns:a16="http://schemas.microsoft.com/office/drawing/2014/main" id="{3F9EED8D-785B-374F-A306-15566AA70410}"/>
              </a:ext>
            </a:extLst>
          </p:cNvPr>
          <p:cNvSpPr txBox="1"/>
          <p:nvPr/>
        </p:nvSpPr>
        <p:spPr>
          <a:xfrm>
            <a:off x="1624016" y="3242279"/>
            <a:ext cx="2474412" cy="705475"/>
          </a:xfrm>
          <a:prstGeom prst="rect">
            <a:avLst/>
          </a:prstGeom>
          <a:solidFill>
            <a:srgbClr val="4F81BD">
              <a:lumMod val="20000"/>
              <a:lumOff val="8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Jeff Williford</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Assistant Vice Chancellor</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Government Relations &amp; External Affairs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TEES, TEEX, TTI</a:t>
            </a:r>
          </a:p>
        </p:txBody>
      </p:sp>
      <p:sp>
        <p:nvSpPr>
          <p:cNvPr id="24" name="TextBox 23">
            <a:extLst>
              <a:ext uri="{FF2B5EF4-FFF2-40B4-BE49-F238E27FC236}">
                <a16:creationId xmlns:a16="http://schemas.microsoft.com/office/drawing/2014/main" id="{C665BAEB-9E58-05A4-438D-4D7DD998EFDE}"/>
              </a:ext>
            </a:extLst>
          </p:cNvPr>
          <p:cNvSpPr txBox="1"/>
          <p:nvPr/>
        </p:nvSpPr>
        <p:spPr>
          <a:xfrm>
            <a:off x="1612497" y="5296873"/>
            <a:ext cx="2485132" cy="706951"/>
          </a:xfrm>
          <a:prstGeom prst="rect">
            <a:avLst/>
          </a:prstGeom>
          <a:solidFill>
            <a:srgbClr val="8064A2">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Kyler Ramsey</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Associate Vice President</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Government Relations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Health Science Center</a:t>
            </a:r>
          </a:p>
        </p:txBody>
      </p:sp>
      <p:sp>
        <p:nvSpPr>
          <p:cNvPr id="25" name="TextBox 24">
            <a:extLst>
              <a:ext uri="{FF2B5EF4-FFF2-40B4-BE49-F238E27FC236}">
                <a16:creationId xmlns:a16="http://schemas.microsoft.com/office/drawing/2014/main" id="{02F2D7B5-6696-7FCE-A31C-31F3ED3B020C}"/>
              </a:ext>
            </a:extLst>
          </p:cNvPr>
          <p:cNvSpPr txBox="1"/>
          <p:nvPr/>
        </p:nvSpPr>
        <p:spPr>
          <a:xfrm>
            <a:off x="1613296" y="4141321"/>
            <a:ext cx="2485132" cy="811934"/>
          </a:xfrm>
          <a:prstGeom prst="rect">
            <a:avLst/>
          </a:prstGeom>
          <a:solidFill>
            <a:srgbClr val="C0504D">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Julie Kopycinski</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Chief Government Relations Officer</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TAMU, TAMU-G, </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McAllen HEC, Law School</a:t>
            </a:r>
          </a:p>
        </p:txBody>
      </p:sp>
      <p:sp>
        <p:nvSpPr>
          <p:cNvPr id="26" name="TextBox 25">
            <a:extLst>
              <a:ext uri="{FF2B5EF4-FFF2-40B4-BE49-F238E27FC236}">
                <a16:creationId xmlns:a16="http://schemas.microsoft.com/office/drawing/2014/main" id="{B75679C7-6D8A-D125-928F-691EC1128C27}"/>
              </a:ext>
            </a:extLst>
          </p:cNvPr>
          <p:cNvSpPr txBox="1"/>
          <p:nvPr/>
        </p:nvSpPr>
        <p:spPr>
          <a:xfrm>
            <a:off x="4333012" y="4670340"/>
            <a:ext cx="1680742" cy="811934"/>
          </a:xfrm>
          <a:prstGeom prst="rect">
            <a:avLst/>
          </a:prstGeom>
          <a:solidFill>
            <a:srgbClr val="C0504D">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Michael Hardy</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Deputy Chief and Director of Fed Relations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TAMU, TAMU-G, McAllen HEC, Law School</a:t>
            </a:r>
          </a:p>
        </p:txBody>
      </p:sp>
      <p:sp>
        <p:nvSpPr>
          <p:cNvPr id="27" name="TextBox 26">
            <a:extLst>
              <a:ext uri="{FF2B5EF4-FFF2-40B4-BE49-F238E27FC236}">
                <a16:creationId xmlns:a16="http://schemas.microsoft.com/office/drawing/2014/main" id="{16DFB13D-9D41-5A1C-5CF6-D76DCF2CA70D}"/>
              </a:ext>
            </a:extLst>
          </p:cNvPr>
          <p:cNvSpPr txBox="1"/>
          <p:nvPr/>
        </p:nvSpPr>
        <p:spPr>
          <a:xfrm>
            <a:off x="4333014" y="5754751"/>
            <a:ext cx="1680740" cy="675627"/>
          </a:xfrm>
          <a:prstGeom prst="rect">
            <a:avLst/>
          </a:prstGeom>
          <a:solidFill>
            <a:srgbClr val="8064A2">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Vacant</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GR Officer</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Government Relations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Health Science Center</a:t>
            </a:r>
          </a:p>
        </p:txBody>
      </p:sp>
      <p:sp>
        <p:nvSpPr>
          <p:cNvPr id="28" name="TextBox 27">
            <a:extLst>
              <a:ext uri="{FF2B5EF4-FFF2-40B4-BE49-F238E27FC236}">
                <a16:creationId xmlns:a16="http://schemas.microsoft.com/office/drawing/2014/main" id="{88FD2D73-3860-1D98-D2E8-E24B4A6BF2A7}"/>
              </a:ext>
            </a:extLst>
          </p:cNvPr>
          <p:cNvSpPr txBox="1"/>
          <p:nvPr/>
        </p:nvSpPr>
        <p:spPr>
          <a:xfrm>
            <a:off x="4332869" y="2745166"/>
            <a:ext cx="1680885" cy="675623"/>
          </a:xfrm>
          <a:prstGeom prst="rect">
            <a:avLst/>
          </a:prstGeom>
          <a:solidFill>
            <a:srgbClr val="9BBB59">
              <a:lumMod val="40000"/>
              <a:lumOff val="60000"/>
            </a:srgb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Julia Crane</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Program Manager for External Relations</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AgriLife</a:t>
            </a:r>
          </a:p>
        </p:txBody>
      </p:sp>
      <p:cxnSp>
        <p:nvCxnSpPr>
          <p:cNvPr id="29" name="Connector: Elbow 28">
            <a:extLst>
              <a:ext uri="{FF2B5EF4-FFF2-40B4-BE49-F238E27FC236}">
                <a16:creationId xmlns:a16="http://schemas.microsoft.com/office/drawing/2014/main" id="{1193FB4C-7699-CC42-9577-C3E926DC656D}"/>
              </a:ext>
            </a:extLst>
          </p:cNvPr>
          <p:cNvCxnSpPr>
            <a:cxnSpLocks/>
            <a:endCxn id="24" idx="1"/>
          </p:cNvCxnSpPr>
          <p:nvPr/>
        </p:nvCxnSpPr>
        <p:spPr>
          <a:xfrm rot="16200000" flipH="1">
            <a:off x="-567153" y="3470699"/>
            <a:ext cx="3611440" cy="747860"/>
          </a:xfrm>
          <a:prstGeom prst="bentConnector2">
            <a:avLst/>
          </a:prstGeom>
          <a:noFill/>
          <a:ln w="9525" cap="flat" cmpd="sng" algn="ctr">
            <a:solidFill>
              <a:srgbClr val="500000"/>
            </a:solidFill>
            <a:prstDash val="dash"/>
          </a:ln>
          <a:effectLst>
            <a:outerShdw blurRad="40000" dist="20000" dir="5400000" rotWithShape="0">
              <a:srgbClr val="000000">
                <a:alpha val="38000"/>
              </a:srgbClr>
            </a:outerShdw>
          </a:effectLst>
        </p:spPr>
      </p:cxnSp>
      <p:cxnSp>
        <p:nvCxnSpPr>
          <p:cNvPr id="30" name="Straight Connector 29">
            <a:extLst>
              <a:ext uri="{FF2B5EF4-FFF2-40B4-BE49-F238E27FC236}">
                <a16:creationId xmlns:a16="http://schemas.microsoft.com/office/drawing/2014/main" id="{FFB44576-E22C-4735-4ED2-B42E54C7AD69}"/>
              </a:ext>
            </a:extLst>
          </p:cNvPr>
          <p:cNvCxnSpPr>
            <a:cxnSpLocks/>
            <a:endCxn id="23" idx="1"/>
          </p:cNvCxnSpPr>
          <p:nvPr/>
        </p:nvCxnSpPr>
        <p:spPr>
          <a:xfrm>
            <a:off x="864637" y="3588800"/>
            <a:ext cx="759379" cy="6217"/>
          </a:xfrm>
          <a:prstGeom prst="line">
            <a:avLst/>
          </a:prstGeom>
          <a:noFill/>
          <a:ln w="9525" cap="flat" cmpd="sng" algn="ctr">
            <a:solidFill>
              <a:srgbClr val="500000"/>
            </a:solidFill>
            <a:prstDash val="dash"/>
          </a:ln>
          <a:effectLst>
            <a:outerShdw blurRad="40000" dist="20000" dir="5400000" rotWithShape="0">
              <a:srgbClr val="000000">
                <a:alpha val="38000"/>
              </a:srgbClr>
            </a:outerShdw>
          </a:effectLst>
        </p:spPr>
      </p:cxnSp>
      <p:cxnSp>
        <p:nvCxnSpPr>
          <p:cNvPr id="31" name="Straight Connector 30">
            <a:extLst>
              <a:ext uri="{FF2B5EF4-FFF2-40B4-BE49-F238E27FC236}">
                <a16:creationId xmlns:a16="http://schemas.microsoft.com/office/drawing/2014/main" id="{9562AC45-17A4-A243-0073-F499C5D88089}"/>
              </a:ext>
            </a:extLst>
          </p:cNvPr>
          <p:cNvCxnSpPr>
            <a:cxnSpLocks/>
          </p:cNvCxnSpPr>
          <p:nvPr/>
        </p:nvCxnSpPr>
        <p:spPr>
          <a:xfrm>
            <a:off x="864637" y="4523468"/>
            <a:ext cx="751077" cy="0"/>
          </a:xfrm>
          <a:prstGeom prst="line">
            <a:avLst/>
          </a:prstGeom>
          <a:noFill/>
          <a:ln w="9525" cap="flat" cmpd="sng" algn="ctr">
            <a:solidFill>
              <a:srgbClr val="500000"/>
            </a:solidFill>
            <a:prstDash val="dash"/>
          </a:ln>
          <a:effectLst>
            <a:outerShdw blurRad="40000" dist="20000" dir="5400000" rotWithShape="0">
              <a:srgbClr val="000000">
                <a:alpha val="38000"/>
              </a:srgbClr>
            </a:outerShdw>
          </a:effectLst>
        </p:spPr>
      </p:cxnSp>
      <p:cxnSp>
        <p:nvCxnSpPr>
          <p:cNvPr id="32" name="Connector: Elbow 31">
            <a:extLst>
              <a:ext uri="{FF2B5EF4-FFF2-40B4-BE49-F238E27FC236}">
                <a16:creationId xmlns:a16="http://schemas.microsoft.com/office/drawing/2014/main" id="{CC1EDD76-B824-D08C-3353-AA1A00245D23}"/>
              </a:ext>
            </a:extLst>
          </p:cNvPr>
          <p:cNvCxnSpPr>
            <a:cxnSpLocks/>
            <a:endCxn id="26" idx="1"/>
          </p:cNvCxnSpPr>
          <p:nvPr/>
        </p:nvCxnSpPr>
        <p:spPr>
          <a:xfrm>
            <a:off x="2736464" y="4970174"/>
            <a:ext cx="1596548" cy="106133"/>
          </a:xfrm>
          <a:prstGeom prst="bentConnector3">
            <a:avLst>
              <a:gd name="adj1" fmla="val 608"/>
            </a:avLst>
          </a:prstGeom>
          <a:noFill/>
          <a:ln w="9525" cap="flat" cmpd="sng" algn="ctr">
            <a:solidFill>
              <a:srgbClr val="500000"/>
            </a:solidFill>
            <a:prstDash val="solid"/>
          </a:ln>
          <a:effectLst>
            <a:outerShdw blurRad="40000" dist="20000" dir="5400000" rotWithShape="0">
              <a:srgbClr val="000000">
                <a:alpha val="38000"/>
              </a:srgbClr>
            </a:outerShdw>
          </a:effectLst>
        </p:spPr>
      </p:cxnSp>
      <p:cxnSp>
        <p:nvCxnSpPr>
          <p:cNvPr id="33" name="Straight Connector 32">
            <a:extLst>
              <a:ext uri="{FF2B5EF4-FFF2-40B4-BE49-F238E27FC236}">
                <a16:creationId xmlns:a16="http://schemas.microsoft.com/office/drawing/2014/main" id="{751E76AC-61B6-A989-51A6-AC357C2C78C3}"/>
              </a:ext>
            </a:extLst>
          </p:cNvPr>
          <p:cNvCxnSpPr>
            <a:cxnSpLocks/>
          </p:cNvCxnSpPr>
          <p:nvPr/>
        </p:nvCxnSpPr>
        <p:spPr>
          <a:xfrm>
            <a:off x="882421" y="2626318"/>
            <a:ext cx="750247" cy="2688"/>
          </a:xfrm>
          <a:prstGeom prst="line">
            <a:avLst/>
          </a:prstGeom>
          <a:noFill/>
          <a:ln w="9525" cap="flat" cmpd="sng" algn="ctr">
            <a:solidFill>
              <a:srgbClr val="500000"/>
            </a:solidFill>
            <a:prstDash val="dash"/>
          </a:ln>
          <a:effectLst>
            <a:outerShdw blurRad="40000" dist="20000" dir="5400000" rotWithShape="0">
              <a:srgbClr val="000000">
                <a:alpha val="38000"/>
              </a:srgbClr>
            </a:outerShdw>
          </a:effectLst>
        </p:spPr>
      </p:cxnSp>
      <p:cxnSp>
        <p:nvCxnSpPr>
          <p:cNvPr id="34" name="Connector: Elbow 33">
            <a:extLst>
              <a:ext uri="{FF2B5EF4-FFF2-40B4-BE49-F238E27FC236}">
                <a16:creationId xmlns:a16="http://schemas.microsoft.com/office/drawing/2014/main" id="{23D23E30-FB11-C861-C8A9-B6B9CCEBFF22}"/>
              </a:ext>
            </a:extLst>
          </p:cNvPr>
          <p:cNvCxnSpPr>
            <a:cxnSpLocks/>
          </p:cNvCxnSpPr>
          <p:nvPr/>
        </p:nvCxnSpPr>
        <p:spPr>
          <a:xfrm>
            <a:off x="2736466" y="6000863"/>
            <a:ext cx="1596548" cy="106133"/>
          </a:xfrm>
          <a:prstGeom prst="bentConnector3">
            <a:avLst>
              <a:gd name="adj1" fmla="val 511"/>
            </a:avLst>
          </a:prstGeom>
          <a:noFill/>
          <a:ln w="9525" cap="flat" cmpd="sng" algn="ctr">
            <a:solidFill>
              <a:srgbClr val="500000"/>
            </a:solidFill>
            <a:prstDash val="solid"/>
          </a:ln>
          <a:effectLst>
            <a:outerShdw blurRad="40000" dist="20000" dir="5400000" rotWithShape="0">
              <a:srgbClr val="000000">
                <a:alpha val="38000"/>
              </a:srgbClr>
            </a:outerShdw>
          </a:effectLst>
        </p:spPr>
      </p:cxnSp>
      <p:cxnSp>
        <p:nvCxnSpPr>
          <p:cNvPr id="35" name="Connector: Elbow 34">
            <a:extLst>
              <a:ext uri="{FF2B5EF4-FFF2-40B4-BE49-F238E27FC236}">
                <a16:creationId xmlns:a16="http://schemas.microsoft.com/office/drawing/2014/main" id="{D1E01537-F5C4-2006-77D3-183537FCF863}"/>
              </a:ext>
            </a:extLst>
          </p:cNvPr>
          <p:cNvCxnSpPr>
            <a:cxnSpLocks/>
          </p:cNvCxnSpPr>
          <p:nvPr/>
        </p:nvCxnSpPr>
        <p:spPr>
          <a:xfrm>
            <a:off x="2736466" y="2993216"/>
            <a:ext cx="1596548" cy="106133"/>
          </a:xfrm>
          <a:prstGeom prst="bentConnector3">
            <a:avLst>
              <a:gd name="adj1" fmla="val 511"/>
            </a:avLst>
          </a:prstGeom>
          <a:noFill/>
          <a:ln w="9525" cap="flat" cmpd="sng" algn="ctr">
            <a:solidFill>
              <a:srgbClr val="500000"/>
            </a:solidFill>
            <a:prstDash val="solid"/>
          </a:ln>
          <a:effectLst>
            <a:outerShdw blurRad="40000" dist="20000" dir="5400000" rotWithShape="0">
              <a:srgbClr val="000000">
                <a:alpha val="38000"/>
              </a:srgbClr>
            </a:outerShdw>
          </a:effectLst>
        </p:spPr>
      </p:cxnSp>
      <p:sp>
        <p:nvSpPr>
          <p:cNvPr id="36" name="TextBox 35">
            <a:extLst>
              <a:ext uri="{FF2B5EF4-FFF2-40B4-BE49-F238E27FC236}">
                <a16:creationId xmlns:a16="http://schemas.microsoft.com/office/drawing/2014/main" id="{55658EC6-5A47-CFBA-A720-242198E66CED}"/>
              </a:ext>
            </a:extLst>
          </p:cNvPr>
          <p:cNvSpPr txBox="1"/>
          <p:nvPr/>
        </p:nvSpPr>
        <p:spPr>
          <a:xfrm>
            <a:off x="4330028" y="3745784"/>
            <a:ext cx="1680740" cy="675627"/>
          </a:xfrm>
          <a:prstGeom prst="rect">
            <a:avLst/>
          </a:prstGeom>
          <a:solidFill>
            <a:schemeClr val="accent1">
              <a:lumMod val="20000"/>
              <a:lumOff val="80000"/>
            </a:schemeClr>
          </a:solidFill>
          <a:ln w="12700">
            <a:solidFill>
              <a:srgbClr val="500000"/>
            </a:solidFill>
          </a:ln>
        </p:spPr>
        <p:txBody>
          <a:bodyPr wrap="square" rtlCol="0">
            <a:noAutofit/>
          </a:bodyPr>
          <a:lstStyle/>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1" i="0" u="none" strike="noStrike" kern="0" cap="none" spc="0" normalizeH="0" baseline="0" noProof="0" dirty="0">
                <a:ln>
                  <a:noFill/>
                </a:ln>
                <a:solidFill>
                  <a:prstClr val="black"/>
                </a:solidFill>
                <a:effectLst/>
                <a:uLnTx/>
                <a:uFillTx/>
                <a:latin typeface="Arial" panose="020B0604020202020204"/>
                <a:ea typeface="+mn-ea"/>
                <a:cs typeface="+mn-cs"/>
              </a:rPr>
              <a:t>Katy Von Rosenberg</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0" u="none" strike="noStrike" kern="0" cap="none" spc="0" normalizeH="0" baseline="0" noProof="0" dirty="0">
                <a:ln>
                  <a:noFill/>
                </a:ln>
                <a:solidFill>
                  <a:prstClr val="black"/>
                </a:solidFill>
                <a:effectLst/>
                <a:uLnTx/>
                <a:uFillTx/>
                <a:latin typeface="Arial" panose="020B0604020202020204"/>
                <a:ea typeface="+mn-ea"/>
                <a:cs typeface="+mn-cs"/>
              </a:rPr>
              <a:t>Deputy </a:t>
            </a:r>
          </a:p>
          <a:p>
            <a:pPr marL="0" marR="0" lvl="0" indent="0" algn="ctr" defTabSz="457212" rtl="0" eaLnBrk="1" fontAlgn="auto" latinLnBrk="0" hangingPunct="1">
              <a:lnSpc>
                <a:spcPct val="100000"/>
              </a:lnSpc>
              <a:spcBef>
                <a:spcPts val="0"/>
              </a:spcBef>
              <a:spcAft>
                <a:spcPts val="0"/>
              </a:spcAft>
              <a:buClrTx/>
              <a:buSzTx/>
              <a:buFontTx/>
              <a:buNone/>
              <a:tabLst/>
              <a:defRPr/>
            </a:pPr>
            <a:r>
              <a:rPr kumimoji="0" lang="en-US" sz="1001" b="0" i="1" u="none" strike="noStrike" kern="0" cap="none" spc="0" normalizeH="0" baseline="0" noProof="0" dirty="0">
                <a:ln>
                  <a:noFill/>
                </a:ln>
                <a:solidFill>
                  <a:prstClr val="black"/>
                </a:solidFill>
                <a:effectLst/>
                <a:uLnTx/>
                <a:uFillTx/>
                <a:latin typeface="Arial" panose="020B0604020202020204"/>
                <a:ea typeface="+mn-ea"/>
                <a:cs typeface="+mn-cs"/>
              </a:rPr>
              <a:t>TEES, TEEX, TTI</a:t>
            </a:r>
          </a:p>
        </p:txBody>
      </p:sp>
      <p:cxnSp>
        <p:nvCxnSpPr>
          <p:cNvPr id="37" name="Connector: Elbow 36">
            <a:extLst>
              <a:ext uri="{FF2B5EF4-FFF2-40B4-BE49-F238E27FC236}">
                <a16:creationId xmlns:a16="http://schemas.microsoft.com/office/drawing/2014/main" id="{C2998D8B-828E-3577-E028-7544D5526D25}"/>
              </a:ext>
            </a:extLst>
          </p:cNvPr>
          <p:cNvCxnSpPr>
            <a:cxnSpLocks/>
          </p:cNvCxnSpPr>
          <p:nvPr/>
        </p:nvCxnSpPr>
        <p:spPr>
          <a:xfrm>
            <a:off x="2736464" y="3963790"/>
            <a:ext cx="1596548" cy="106133"/>
          </a:xfrm>
          <a:prstGeom prst="bentConnector3">
            <a:avLst>
              <a:gd name="adj1" fmla="val 511"/>
            </a:avLst>
          </a:prstGeom>
          <a:noFill/>
          <a:ln w="9525" cap="flat" cmpd="sng" algn="ctr">
            <a:solidFill>
              <a:srgbClr val="500000"/>
            </a:solidFill>
            <a:prstDash val="solid"/>
          </a:ln>
          <a:effectLst>
            <a:outerShdw blurRad="40000" dist="20000" dir="5400000" rotWithShape="0">
              <a:srgbClr val="000000">
                <a:alpha val="38000"/>
              </a:srgbClr>
            </a:outerShdw>
          </a:effectLst>
        </p:spPr>
      </p:cxnSp>
      <p:pic>
        <p:nvPicPr>
          <p:cNvPr id="38" name="Picture 2" descr="Texas A&amp;M Health - Wikipedia">
            <a:extLst>
              <a:ext uri="{FF2B5EF4-FFF2-40B4-BE49-F238E27FC236}">
                <a16:creationId xmlns:a16="http://schemas.microsoft.com/office/drawing/2014/main" id="{6BA4D785-DB4B-1857-B393-4B8791D46E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9564" y="5224342"/>
            <a:ext cx="1858151" cy="159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079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 of the President GR</a:t>
            </a:r>
          </a:p>
        </p:txBody>
      </p:sp>
      <p:sp>
        <p:nvSpPr>
          <p:cNvPr id="3" name="Content Placeholder 2"/>
          <p:cNvSpPr>
            <a:spLocks noGrp="1"/>
          </p:cNvSpPr>
          <p:nvPr>
            <p:ph idx="1"/>
          </p:nvPr>
        </p:nvSpPr>
        <p:spPr>
          <a:xfrm>
            <a:off x="2120264" y="1677121"/>
            <a:ext cx="9673965" cy="2468733"/>
          </a:xfrm>
        </p:spPr>
        <p:txBody>
          <a:bodyPr>
            <a:noAutofit/>
          </a:bodyPr>
          <a:lstStyle/>
          <a:p>
            <a:pPr marL="457200" indent="-457200">
              <a:buFont typeface="Arial" panose="020B0604020202020204" pitchFamily="34" charset="0"/>
              <a:buChar char="•"/>
            </a:pPr>
            <a:r>
              <a:rPr lang="en-US" sz="2700" dirty="0">
                <a:solidFill>
                  <a:schemeClr val="tx1"/>
                </a:solidFill>
              </a:rPr>
              <a:t>Chief Government Relations Officer for Texas A&amp;M University</a:t>
            </a:r>
            <a:endParaRPr lang="en-US" sz="1200" dirty="0">
              <a:solidFill>
                <a:schemeClr val="tx1"/>
              </a:solidFill>
            </a:endParaRPr>
          </a:p>
          <a:p>
            <a:pPr marL="457200" indent="-457200">
              <a:buFont typeface="Arial" panose="020B0604020202020204" pitchFamily="34" charset="0"/>
              <a:buChar char="•"/>
            </a:pPr>
            <a:r>
              <a:rPr lang="en-US" sz="2700" dirty="0">
                <a:solidFill>
                  <a:schemeClr val="tx1"/>
                </a:solidFill>
              </a:rPr>
              <a:t>Class of 2004; BA in Speech Communications</a:t>
            </a:r>
            <a:endParaRPr lang="en-US" sz="1200" dirty="0">
              <a:solidFill>
                <a:schemeClr val="tx1"/>
              </a:solidFill>
            </a:endParaRPr>
          </a:p>
          <a:p>
            <a:pPr marL="457200" indent="-457200">
              <a:buFont typeface="Arial" panose="020B0604020202020204" pitchFamily="34" charset="0"/>
              <a:buChar char="•"/>
            </a:pPr>
            <a:r>
              <a:rPr lang="en-US" sz="2700" dirty="0">
                <a:solidFill>
                  <a:schemeClr val="tx1"/>
                </a:solidFill>
              </a:rPr>
              <a:t>Focus primarily on state relations </a:t>
            </a:r>
          </a:p>
        </p:txBody>
      </p:sp>
      <p:pic>
        <p:nvPicPr>
          <p:cNvPr id="1026" name="Picture 2" descr="Julie Kopycinski">
            <a:extLst>
              <a:ext uri="{FF2B5EF4-FFF2-40B4-BE49-F238E27FC236}">
                <a16:creationId xmlns:a16="http://schemas.microsoft.com/office/drawing/2014/main" id="{20CF7739-C8B3-B51A-DC73-48027CDB4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771" y="1316843"/>
            <a:ext cx="1645822" cy="24687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ichael J. Hardy">
            <a:extLst>
              <a:ext uri="{FF2B5EF4-FFF2-40B4-BE49-F238E27FC236}">
                <a16:creationId xmlns:a16="http://schemas.microsoft.com/office/drawing/2014/main" id="{469CCA66-95CC-175B-348B-1052365A5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688" y="3940136"/>
            <a:ext cx="1658906" cy="248835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B1C303E-9F6D-FDFA-4158-E59584CD01AE}"/>
              </a:ext>
            </a:extLst>
          </p:cNvPr>
          <p:cNvSpPr txBox="1">
            <a:spLocks/>
          </p:cNvSpPr>
          <p:nvPr/>
        </p:nvSpPr>
        <p:spPr>
          <a:xfrm>
            <a:off x="2120263" y="3959762"/>
            <a:ext cx="9673965" cy="246873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3200" kern="1200">
                <a:solidFill>
                  <a:schemeClr val="tx1">
                    <a:lumMod val="50000"/>
                    <a:lumOff val="50000"/>
                  </a:schemeClr>
                </a:solidFill>
                <a:latin typeface="Arial" charset="0"/>
                <a:ea typeface="Arial" charset="0"/>
                <a:cs typeface="Arial" charset="0"/>
              </a:defRPr>
            </a:lvl1pPr>
            <a:lvl2pPr marL="457200" indent="0" algn="l" defTabSz="457200" rtl="0" eaLnBrk="1" latinLnBrk="0" hangingPunct="1">
              <a:spcBef>
                <a:spcPct val="20000"/>
              </a:spcBef>
              <a:buFont typeface="Arial"/>
              <a:buNone/>
              <a:defRPr sz="2800" kern="1200">
                <a:solidFill>
                  <a:schemeClr val="tx1">
                    <a:lumMod val="50000"/>
                    <a:lumOff val="50000"/>
                  </a:schemeClr>
                </a:solidFill>
                <a:latin typeface="Arial" charset="0"/>
                <a:ea typeface="Arial" charset="0"/>
                <a:cs typeface="Arial" charset="0"/>
              </a:defRPr>
            </a:lvl2pPr>
            <a:lvl3pPr marL="914400" indent="0" algn="l" defTabSz="457200" rtl="0" eaLnBrk="1" latinLnBrk="0" hangingPunct="1">
              <a:spcBef>
                <a:spcPct val="20000"/>
              </a:spcBef>
              <a:buFont typeface="Arial"/>
              <a:buNone/>
              <a:defRPr sz="2400" kern="1200">
                <a:solidFill>
                  <a:schemeClr val="tx1">
                    <a:lumMod val="50000"/>
                    <a:lumOff val="50000"/>
                  </a:schemeClr>
                </a:solidFill>
                <a:latin typeface="Arial" charset="0"/>
                <a:ea typeface="Arial" charset="0"/>
                <a:cs typeface="Arial" charset="0"/>
              </a:defRPr>
            </a:lvl3pPr>
            <a:lvl4pPr marL="1371600" indent="0" algn="l" defTabSz="457200" rtl="0" eaLnBrk="1" latinLnBrk="0" hangingPunct="1">
              <a:spcBef>
                <a:spcPct val="20000"/>
              </a:spcBef>
              <a:buFont typeface="Arial"/>
              <a:buNone/>
              <a:defRPr sz="2000" kern="1200">
                <a:solidFill>
                  <a:schemeClr val="tx1">
                    <a:lumMod val="50000"/>
                    <a:lumOff val="50000"/>
                  </a:schemeClr>
                </a:solidFill>
                <a:latin typeface="Arial" charset="0"/>
                <a:ea typeface="Arial" charset="0"/>
                <a:cs typeface="Arial" charset="0"/>
              </a:defRPr>
            </a:lvl4pPr>
            <a:lvl5pPr marL="1828800" indent="0" algn="l" defTabSz="457200" rtl="0" eaLnBrk="1" latinLnBrk="0" hangingPunct="1">
              <a:spcBef>
                <a:spcPct val="20000"/>
              </a:spcBef>
              <a:buFont typeface="Arial"/>
              <a:buNone/>
              <a:defRPr sz="2000" kern="1200">
                <a:solidFill>
                  <a:schemeClr val="tx1">
                    <a:lumMod val="50000"/>
                    <a:lumOff val="50000"/>
                  </a:schemeClr>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US" sz="2700" dirty="0">
                <a:solidFill>
                  <a:schemeClr val="tx1"/>
                </a:solidFill>
              </a:rPr>
              <a:t>Deputy Chief Government Relations Officer for Texas A&amp;M University &amp; Director of Federal Relations</a:t>
            </a:r>
            <a:endParaRPr lang="en-US" sz="1200" dirty="0">
              <a:solidFill>
                <a:schemeClr val="tx1"/>
              </a:solidFill>
            </a:endParaRPr>
          </a:p>
          <a:p>
            <a:pPr marL="457200" indent="-457200">
              <a:buFont typeface="Arial" panose="020B0604020202020204" pitchFamily="34" charset="0"/>
              <a:buChar char="•"/>
            </a:pPr>
            <a:r>
              <a:rPr lang="en-US" sz="2700" dirty="0">
                <a:solidFill>
                  <a:schemeClr val="tx1"/>
                </a:solidFill>
              </a:rPr>
              <a:t>Class of 2013; </a:t>
            </a:r>
            <a:r>
              <a:rPr lang="en-US" sz="2700" b="0" i="0" dirty="0">
                <a:solidFill>
                  <a:schemeClr val="tx1"/>
                </a:solidFill>
                <a:effectLst/>
                <a:latin typeface="Arial" panose="020B0604020202020204" pitchFamily="34" charset="0"/>
                <a:cs typeface="Arial" panose="020B0604020202020204" pitchFamily="34" charset="0"/>
              </a:rPr>
              <a:t>Master's of Public Service and Administration from the Bush School </a:t>
            </a:r>
          </a:p>
          <a:p>
            <a:pPr marL="457200" indent="-457200">
              <a:buFont typeface="Arial" panose="020B0604020202020204" pitchFamily="34" charset="0"/>
              <a:buChar char="•"/>
            </a:pPr>
            <a:r>
              <a:rPr lang="en-US" sz="2700" dirty="0">
                <a:solidFill>
                  <a:schemeClr val="tx1"/>
                </a:solidFill>
              </a:rPr>
              <a:t>Focus primarily on federal relations </a:t>
            </a:r>
          </a:p>
        </p:txBody>
      </p:sp>
    </p:spTree>
    <p:extLst>
      <p:ext uri="{BB962C8B-B14F-4D97-AF65-F5344CB8AC3E}">
        <p14:creationId xmlns:p14="http://schemas.microsoft.com/office/powerpoint/2010/main" val="3667272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5A7D2-8959-FD04-D8B9-1045994F8AF3}"/>
              </a:ext>
            </a:extLst>
          </p:cNvPr>
          <p:cNvSpPr>
            <a:spLocks noGrp="1"/>
          </p:cNvSpPr>
          <p:nvPr>
            <p:ph type="title"/>
          </p:nvPr>
        </p:nvSpPr>
        <p:spPr/>
        <p:txBody>
          <a:bodyPr/>
          <a:lstStyle/>
          <a:p>
            <a:r>
              <a:rPr lang="en-US" dirty="0"/>
              <a:t>Our Portfolio</a:t>
            </a:r>
          </a:p>
        </p:txBody>
      </p:sp>
      <p:pic>
        <p:nvPicPr>
          <p:cNvPr id="5" name="Picture 4" descr="A black background with white text&#10;&#10;Description automatically generated">
            <a:extLst>
              <a:ext uri="{FF2B5EF4-FFF2-40B4-BE49-F238E27FC236}">
                <a16:creationId xmlns:a16="http://schemas.microsoft.com/office/drawing/2014/main" id="{09632BB9-710D-0F6B-7EB4-6AB630AA78D9}"/>
              </a:ext>
            </a:extLst>
          </p:cNvPr>
          <p:cNvPicPr>
            <a:picLocks noChangeAspect="1"/>
          </p:cNvPicPr>
          <p:nvPr/>
        </p:nvPicPr>
        <p:blipFill rotWithShape="1">
          <a:blip r:embed="rId2">
            <a:extLst>
              <a:ext uri="{28A0092B-C50C-407E-A947-70E740481C1C}">
                <a14:useLocalDpi xmlns:a14="http://schemas.microsoft.com/office/drawing/2010/main" val="0"/>
              </a:ext>
            </a:extLst>
          </a:blip>
          <a:srcRect t="38043" b="38348"/>
          <a:stretch/>
        </p:blipFill>
        <p:spPr>
          <a:xfrm>
            <a:off x="306228" y="2021109"/>
            <a:ext cx="4425244" cy="1044736"/>
          </a:xfrm>
          <a:prstGeom prst="rect">
            <a:avLst/>
          </a:prstGeom>
        </p:spPr>
      </p:pic>
      <p:pic>
        <p:nvPicPr>
          <p:cNvPr id="1030" name="Picture 6" descr="Texas A&amp;M University Higher Education Center at McAllen – SYSTEM OFFICES">
            <a:extLst>
              <a:ext uri="{FF2B5EF4-FFF2-40B4-BE49-F238E27FC236}">
                <a16:creationId xmlns:a16="http://schemas.microsoft.com/office/drawing/2014/main" id="{1669820A-6081-F0EC-5460-2FC2791CD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17" b="13468"/>
          <a:stretch/>
        </p:blipFill>
        <p:spPr bwMode="auto">
          <a:xfrm>
            <a:off x="306228" y="4024236"/>
            <a:ext cx="5273961" cy="1153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B14E917-1A3A-0CC9-965C-6FA968404388}"/>
              </a:ext>
            </a:extLst>
          </p:cNvPr>
          <p:cNvPicPr>
            <a:picLocks noChangeAspect="1"/>
          </p:cNvPicPr>
          <p:nvPr/>
        </p:nvPicPr>
        <p:blipFill>
          <a:blip r:embed="rId4"/>
          <a:stretch>
            <a:fillRect/>
          </a:stretch>
        </p:blipFill>
        <p:spPr>
          <a:xfrm>
            <a:off x="6611813" y="4024236"/>
            <a:ext cx="4542680" cy="969105"/>
          </a:xfrm>
          <a:prstGeom prst="rect">
            <a:avLst/>
          </a:prstGeom>
        </p:spPr>
      </p:pic>
      <p:pic>
        <p:nvPicPr>
          <p:cNvPr id="1034" name="Picture 10">
            <a:extLst>
              <a:ext uri="{FF2B5EF4-FFF2-40B4-BE49-F238E27FC236}">
                <a16:creationId xmlns:a16="http://schemas.microsoft.com/office/drawing/2014/main" id="{2B4091B8-70EF-3FCB-B440-1526B65590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3697" y="2021109"/>
            <a:ext cx="5982075" cy="106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42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19992-F158-C782-6BDF-6AED45C5285C}"/>
              </a:ext>
            </a:extLst>
          </p:cNvPr>
          <p:cNvSpPr>
            <a:spLocks noGrp="1"/>
          </p:cNvSpPr>
          <p:nvPr>
            <p:ph type="title"/>
          </p:nvPr>
        </p:nvSpPr>
        <p:spPr/>
        <p:txBody>
          <a:bodyPr/>
          <a:lstStyle/>
          <a:p>
            <a:r>
              <a:rPr lang="en-US" dirty="0"/>
              <a:t>Responsibilities</a:t>
            </a:r>
          </a:p>
        </p:txBody>
      </p:sp>
      <p:sp>
        <p:nvSpPr>
          <p:cNvPr id="4" name="Content Placeholder 2">
            <a:extLst>
              <a:ext uri="{FF2B5EF4-FFF2-40B4-BE49-F238E27FC236}">
                <a16:creationId xmlns:a16="http://schemas.microsoft.com/office/drawing/2014/main" id="{EC675183-FD14-0DCA-F16A-28BB6EDBC796}"/>
              </a:ext>
            </a:extLst>
          </p:cNvPr>
          <p:cNvSpPr>
            <a:spLocks noGrp="1"/>
          </p:cNvSpPr>
          <p:nvPr>
            <p:ph idx="1"/>
          </p:nvPr>
        </p:nvSpPr>
        <p:spPr>
          <a:xfrm>
            <a:off x="352394" y="1194656"/>
            <a:ext cx="11487211" cy="2567272"/>
          </a:xfrm>
        </p:spPr>
        <p:txBody>
          <a:bodyPr>
            <a:normAutofit/>
          </a:bodyPr>
          <a:lstStyle/>
          <a:p>
            <a:r>
              <a:rPr lang="en-US" sz="2400" b="1" i="0" u="sng" dirty="0">
                <a:solidFill>
                  <a:schemeClr val="tx1"/>
                </a:solidFill>
                <a:effectLst/>
                <a:latin typeface="+mn-lt"/>
              </a:rPr>
              <a:t>System-wide: </a:t>
            </a:r>
          </a:p>
          <a:p>
            <a:pPr marL="342900" indent="-342900">
              <a:buFont typeface="Arial" panose="020B0604020202020204" pitchFamily="34" charset="0"/>
              <a:buChar char="•"/>
            </a:pPr>
            <a:r>
              <a:rPr lang="en-US" sz="2400" b="0" i="0" dirty="0">
                <a:solidFill>
                  <a:srgbClr val="3A3A3A"/>
                </a:solidFill>
                <a:effectLst/>
                <a:latin typeface="+mn-lt"/>
              </a:rPr>
              <a:t>Provide a coordinated, system-wide approach to support funding initiatives and achieve policy goals </a:t>
            </a:r>
          </a:p>
          <a:p>
            <a:pPr marL="342900" indent="-342900">
              <a:buFont typeface="Arial" panose="020B0604020202020204" pitchFamily="34" charset="0"/>
              <a:buChar char="•"/>
            </a:pPr>
            <a:r>
              <a:rPr lang="en-US" sz="2400" b="0" i="0" dirty="0">
                <a:solidFill>
                  <a:srgbClr val="3A3A3A"/>
                </a:solidFill>
                <a:effectLst/>
                <a:latin typeface="+mn-lt"/>
              </a:rPr>
              <a:t>Maintain relationships with the Texas Legislature, Congressional members, statewide leaders, and state/federal</a:t>
            </a:r>
            <a:endParaRPr lang="en-US" sz="2400" dirty="0">
              <a:solidFill>
                <a:srgbClr val="3A3A3A"/>
              </a:solidFill>
              <a:latin typeface="+mn-lt"/>
            </a:endParaRPr>
          </a:p>
          <a:p>
            <a:pPr marL="342900" indent="-342900">
              <a:buFont typeface="Arial" panose="020B0604020202020204" pitchFamily="34" charset="0"/>
              <a:buChar char="•"/>
            </a:pPr>
            <a:r>
              <a:rPr lang="en-US" sz="2400" dirty="0">
                <a:solidFill>
                  <a:srgbClr val="3A3A3A"/>
                </a:solidFill>
                <a:latin typeface="+mn-lt"/>
              </a:rPr>
              <a:t>Support the Chancellor, Presidents, and CEOs and keep them informed </a:t>
            </a:r>
          </a:p>
        </p:txBody>
      </p:sp>
      <p:sp>
        <p:nvSpPr>
          <p:cNvPr id="5" name="TextBox 4">
            <a:extLst>
              <a:ext uri="{FF2B5EF4-FFF2-40B4-BE49-F238E27FC236}">
                <a16:creationId xmlns:a16="http://schemas.microsoft.com/office/drawing/2014/main" id="{FBAA870B-2F68-4309-DD0C-AF034474F9D7}"/>
              </a:ext>
            </a:extLst>
          </p:cNvPr>
          <p:cNvSpPr txBox="1"/>
          <p:nvPr/>
        </p:nvSpPr>
        <p:spPr>
          <a:xfrm>
            <a:off x="352394" y="3903345"/>
            <a:ext cx="10186186" cy="2954655"/>
          </a:xfrm>
          <a:prstGeom prst="rect">
            <a:avLst/>
          </a:prstGeom>
          <a:noFill/>
        </p:spPr>
        <p:txBody>
          <a:bodyPr wrap="square" rtlCol="0">
            <a:spAutoFit/>
          </a:bodyPr>
          <a:lstStyle/>
          <a:p>
            <a:r>
              <a:rPr lang="en-US" sz="2400" b="1" u="sng" dirty="0"/>
              <a:t>TAMU Specific: </a:t>
            </a:r>
          </a:p>
          <a:p>
            <a:pPr marL="285750" indent="-285750">
              <a:buFont typeface="Arial" panose="020B0604020202020204" pitchFamily="34" charset="0"/>
              <a:buChar char="•"/>
            </a:pPr>
            <a:r>
              <a:rPr lang="en-US" sz="2400" dirty="0"/>
              <a:t>Tell our story! Translate and highlight the great work of our students and researchers</a:t>
            </a:r>
          </a:p>
          <a:p>
            <a:pPr marL="285750" indent="-285750">
              <a:buFont typeface="Arial" panose="020B0604020202020204" pitchFamily="34" charset="0"/>
              <a:buChar char="•"/>
            </a:pPr>
            <a:r>
              <a:rPr lang="en-US" sz="2400" dirty="0"/>
              <a:t>We track, and work to influence, legislative packages and policy discussions</a:t>
            </a:r>
          </a:p>
          <a:p>
            <a:pPr marL="285750" indent="-285750">
              <a:buFont typeface="Arial" panose="020B0604020202020204" pitchFamily="34" charset="0"/>
              <a:buChar char="•"/>
            </a:pPr>
            <a:r>
              <a:rPr lang="en-US" sz="2400" dirty="0"/>
              <a:t>Establish relationship to make us the trusted expert so we are part of the conversation on </a:t>
            </a:r>
            <a:r>
              <a:rPr lang="en-US" sz="2400" i="1" dirty="0"/>
              <a:t>policy</a:t>
            </a:r>
            <a:r>
              <a:rPr lang="en-US" sz="2400" dirty="0"/>
              <a:t> and </a:t>
            </a:r>
            <a:r>
              <a:rPr lang="en-US" sz="2400" i="1" dirty="0"/>
              <a:t>funding</a:t>
            </a:r>
          </a:p>
          <a:p>
            <a:pPr marL="285750" indent="-285750">
              <a:buFont typeface="Arial" panose="020B0604020202020204" pitchFamily="34" charset="0"/>
              <a:buChar char="•"/>
            </a:pPr>
            <a:r>
              <a:rPr lang="en-US" sz="2400" dirty="0"/>
              <a:t>Lot of constituent work! </a:t>
            </a:r>
          </a:p>
          <a:p>
            <a:endParaRPr lang="en-US" dirty="0"/>
          </a:p>
        </p:txBody>
      </p:sp>
      <p:pic>
        <p:nvPicPr>
          <p:cNvPr id="1026" name="Picture 2" descr="Bradley Rose I'm Your Sherpa&quot; Sticker ...">
            <a:extLst>
              <a:ext uri="{FF2B5EF4-FFF2-40B4-BE49-F238E27FC236}">
                <a16:creationId xmlns:a16="http://schemas.microsoft.com/office/drawing/2014/main" id="{A8E6431C-12EF-772B-0212-A412D52C61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83" t="14086" r="14248" b="15847"/>
          <a:stretch/>
        </p:blipFill>
        <p:spPr bwMode="auto">
          <a:xfrm>
            <a:off x="10360905" y="5026906"/>
            <a:ext cx="1831095" cy="1831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724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5800" dirty="0"/>
              <a:t>Policy</a:t>
            </a:r>
          </a:p>
        </p:txBody>
      </p:sp>
    </p:spTree>
    <p:extLst>
      <p:ext uri="{BB962C8B-B14F-4D97-AF65-F5344CB8AC3E}">
        <p14:creationId xmlns:p14="http://schemas.microsoft.com/office/powerpoint/2010/main" val="2024960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Public Policy</a:t>
            </a:r>
          </a:p>
        </p:txBody>
      </p:sp>
      <p:sp>
        <p:nvSpPr>
          <p:cNvPr id="9" name="TextBox 8">
            <a:extLst>
              <a:ext uri="{FF2B5EF4-FFF2-40B4-BE49-F238E27FC236}">
                <a16:creationId xmlns:a16="http://schemas.microsoft.com/office/drawing/2014/main" id="{1BE34B70-E9B0-3929-83D1-AFB8B4C49B88}"/>
              </a:ext>
            </a:extLst>
          </p:cNvPr>
          <p:cNvSpPr txBox="1"/>
          <p:nvPr/>
        </p:nvSpPr>
        <p:spPr>
          <a:xfrm>
            <a:off x="283335" y="1471910"/>
            <a:ext cx="11487264" cy="3293209"/>
          </a:xfrm>
          <a:prstGeom prst="rect">
            <a:avLst/>
          </a:prstGeom>
          <a:noFill/>
        </p:spPr>
        <p:txBody>
          <a:bodyPr wrap="square" rtlCol="0">
            <a:spAutoFit/>
          </a:bodyPr>
          <a:lstStyle/>
          <a:p>
            <a:pPr marL="18288" marR="0" lvl="0" indent="0" algn="l"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Technically: </a:t>
            </a:r>
          </a:p>
          <a:p>
            <a:pPr marL="18288"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8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system of laws, regulatory measures, funding measures, and other courses of action concerning a given topic that is carried out by a governmental  entity or its elected representatives.</a:t>
            </a:r>
          </a:p>
          <a:p>
            <a:pPr marL="18288" marR="0" lvl="0" indent="0" algn="l" defTabSz="4572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8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8288" marR="0" lvl="0" indent="0" algn="l" defTabSz="4572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Practically: </a:t>
            </a:r>
          </a:p>
          <a:p>
            <a:pPr marL="18288" marR="0" lvl="0" indent="0" algn="l"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Crafting a framework for addressing complex challenges that has the potential to dramatically change the lives of others.</a:t>
            </a:r>
          </a:p>
        </p:txBody>
      </p:sp>
    </p:spTree>
    <p:extLst>
      <p:ext uri="{BB962C8B-B14F-4D97-AF65-F5344CB8AC3E}">
        <p14:creationId xmlns:p14="http://schemas.microsoft.com/office/powerpoint/2010/main" val="371401029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TAMU - Grey">
      <a:dk1>
        <a:srgbClr val="500000"/>
      </a:dk1>
      <a:lt1>
        <a:srgbClr val="FFFFFF"/>
      </a:lt1>
      <a:dk2>
        <a:srgbClr val="500000"/>
      </a:dk2>
      <a:lt2>
        <a:srgbClr val="E9E3DD"/>
      </a:lt2>
      <a:accent1>
        <a:srgbClr val="3C041C"/>
      </a:accent1>
      <a:accent2>
        <a:srgbClr val="B6B6B6"/>
      </a:accent2>
      <a:accent3>
        <a:srgbClr val="FFFFFF"/>
      </a:accent3>
      <a:accent4>
        <a:srgbClr val="CCDCEA"/>
      </a:accent4>
      <a:accent5>
        <a:srgbClr val="F0F0F0"/>
      </a:accent5>
      <a:accent6>
        <a:srgbClr val="006482"/>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ystemOffice22June2010">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1935</TotalTime>
  <Words>2071</Words>
  <Application>Microsoft Office PowerPoint</Application>
  <PresentationFormat>Widescreen</PresentationFormat>
  <Paragraphs>220</Paragraphs>
  <Slides>26</Slides>
  <Notes>11</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26</vt:i4>
      </vt:variant>
    </vt:vector>
  </HeadingPairs>
  <TitlesOfParts>
    <vt:vector size="46" baseType="lpstr">
      <vt:lpstr>Arial</vt:lpstr>
      <vt:lpstr>Arial Black</vt:lpstr>
      <vt:lpstr>Calibri</vt:lpstr>
      <vt:lpstr>Georgia</vt:lpstr>
      <vt:lpstr>Open Sans</vt:lpstr>
      <vt:lpstr>Open Sans Extrabold</vt:lpstr>
      <vt:lpstr>Oswald</vt:lpstr>
      <vt:lpstr>Oswald Medium</vt:lpstr>
      <vt:lpstr>Symbol</vt:lpstr>
      <vt:lpstr>Tahoma</vt:lpstr>
      <vt:lpstr>Tungsten Book</vt:lpstr>
      <vt:lpstr>Tungsten Medium</vt:lpstr>
      <vt:lpstr>1_Office Theme</vt:lpstr>
      <vt:lpstr>2_Office Theme</vt:lpstr>
      <vt:lpstr>3_Office Theme</vt:lpstr>
      <vt:lpstr>4_Office Theme</vt:lpstr>
      <vt:lpstr>5_Office Theme</vt:lpstr>
      <vt:lpstr>6_Office Theme</vt:lpstr>
      <vt:lpstr>SystemOffice22June2010</vt:lpstr>
      <vt:lpstr>Office Theme</vt:lpstr>
      <vt:lpstr>Government Relations</vt:lpstr>
      <vt:lpstr>Agenda </vt:lpstr>
      <vt:lpstr>TAMUS Government Relations</vt:lpstr>
      <vt:lpstr>TAMU Government Relations</vt:lpstr>
      <vt:lpstr>Office of the President GR</vt:lpstr>
      <vt:lpstr>Our Portfolio</vt:lpstr>
      <vt:lpstr>Responsibilities</vt:lpstr>
      <vt:lpstr>Policy</vt:lpstr>
      <vt:lpstr>What is Public Policy</vt:lpstr>
      <vt:lpstr>Public Policy Entry Points </vt:lpstr>
      <vt:lpstr>Legislative Branch: Timeline </vt:lpstr>
      <vt:lpstr>Potential Upcoming State Legislation</vt:lpstr>
      <vt:lpstr>(Continued)</vt:lpstr>
      <vt:lpstr>Funding</vt:lpstr>
      <vt:lpstr>State &amp; Federal Key Funding Differences</vt:lpstr>
      <vt:lpstr>How Do We Develop Our Funding Requests</vt:lpstr>
      <vt:lpstr>Federal Funding Opportunities </vt:lpstr>
      <vt:lpstr>Federal Funding Opportunities Continued </vt:lpstr>
      <vt:lpstr>What is a State Exceptional Item </vt:lpstr>
      <vt:lpstr>10-YEAR ENROLLMENT GROWTH</vt:lpstr>
      <vt:lpstr>NEXT GENERATION NEEDS</vt:lpstr>
      <vt:lpstr>CITIZENSHIP &amp; SERVICE</vt:lpstr>
      <vt:lpstr>PowerPoint Presentation</vt:lpstr>
      <vt:lpstr>Wrap Up</vt:lpstr>
      <vt:lpstr>Reality of the Job</vt:lpstr>
      <vt:lpstr>Questions?</vt:lpstr>
    </vt:vector>
  </TitlesOfParts>
  <Company>Texas A&amp;M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Kopycinski, Julie</dc:creator>
  <cp:lastModifiedBy>Drossel, Ashley Sue Marie</cp:lastModifiedBy>
  <cp:revision>5</cp:revision>
  <dcterms:created xsi:type="dcterms:W3CDTF">2024-10-03T17:47:39Z</dcterms:created>
  <dcterms:modified xsi:type="dcterms:W3CDTF">2024-10-29T19:17:01Z</dcterms:modified>
</cp:coreProperties>
</file>